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87"/>
  </p:notesMasterIdLst>
  <p:handoutMasterIdLst>
    <p:handoutMasterId r:id="rId88"/>
  </p:handoutMasterIdLst>
  <p:sldIdLst>
    <p:sldId id="256" r:id="rId2"/>
    <p:sldId id="261" r:id="rId3"/>
    <p:sldId id="262" r:id="rId4"/>
    <p:sldId id="263" r:id="rId5"/>
    <p:sldId id="260" r:id="rId6"/>
    <p:sldId id="264" r:id="rId7"/>
    <p:sldId id="265" r:id="rId8"/>
    <p:sldId id="259" r:id="rId9"/>
    <p:sldId id="266" r:id="rId10"/>
    <p:sldId id="270" r:id="rId11"/>
    <p:sldId id="269" r:id="rId12"/>
    <p:sldId id="268" r:id="rId13"/>
    <p:sldId id="271" r:id="rId14"/>
    <p:sldId id="272" r:id="rId15"/>
    <p:sldId id="273" r:id="rId16"/>
    <p:sldId id="274" r:id="rId17"/>
    <p:sldId id="275" r:id="rId18"/>
    <p:sldId id="276" r:id="rId19"/>
    <p:sldId id="340" r:id="rId20"/>
    <p:sldId id="343" r:id="rId21"/>
    <p:sldId id="344" r:id="rId22"/>
    <p:sldId id="294" r:id="rId23"/>
    <p:sldId id="279" r:id="rId24"/>
    <p:sldId id="281" r:id="rId25"/>
    <p:sldId id="282" r:id="rId26"/>
    <p:sldId id="283" r:id="rId27"/>
    <p:sldId id="284" r:id="rId28"/>
    <p:sldId id="286" r:id="rId29"/>
    <p:sldId id="345" r:id="rId30"/>
    <p:sldId id="288" r:id="rId31"/>
    <p:sldId id="289" r:id="rId32"/>
    <p:sldId id="290" r:id="rId33"/>
    <p:sldId id="291" r:id="rId34"/>
    <p:sldId id="348" r:id="rId35"/>
    <p:sldId id="349" r:id="rId36"/>
    <p:sldId id="350" r:id="rId37"/>
    <p:sldId id="301" r:id="rId38"/>
    <p:sldId id="302" r:id="rId39"/>
    <p:sldId id="304" r:id="rId40"/>
    <p:sldId id="305" r:id="rId41"/>
    <p:sldId id="307" r:id="rId42"/>
    <p:sldId id="308" r:id="rId43"/>
    <p:sldId id="337" r:id="rId44"/>
    <p:sldId id="309" r:id="rId45"/>
    <p:sldId id="310" r:id="rId46"/>
    <p:sldId id="311" r:id="rId47"/>
    <p:sldId id="312" r:id="rId48"/>
    <p:sldId id="313" r:id="rId49"/>
    <p:sldId id="347" r:id="rId50"/>
    <p:sldId id="351" r:id="rId51"/>
    <p:sldId id="352" r:id="rId52"/>
    <p:sldId id="314" r:id="rId53"/>
    <p:sldId id="354" r:id="rId54"/>
    <p:sldId id="355" r:id="rId55"/>
    <p:sldId id="356" r:id="rId56"/>
    <p:sldId id="359" r:id="rId57"/>
    <p:sldId id="357" r:id="rId58"/>
    <p:sldId id="358" r:id="rId59"/>
    <p:sldId id="353" r:id="rId60"/>
    <p:sldId id="316" r:id="rId61"/>
    <p:sldId id="317" r:id="rId62"/>
    <p:sldId id="338" r:id="rId63"/>
    <p:sldId id="339" r:id="rId64"/>
    <p:sldId id="318" r:id="rId65"/>
    <p:sldId id="325" r:id="rId66"/>
    <p:sldId id="326" r:id="rId67"/>
    <p:sldId id="327" r:id="rId68"/>
    <p:sldId id="341" r:id="rId69"/>
    <p:sldId id="328" r:id="rId70"/>
    <p:sldId id="296" r:id="rId71"/>
    <p:sldId id="298" r:id="rId72"/>
    <p:sldId id="299" r:id="rId73"/>
    <p:sldId id="321" r:id="rId74"/>
    <p:sldId id="324" r:id="rId75"/>
    <p:sldId id="334" r:id="rId76"/>
    <p:sldId id="333" r:id="rId77"/>
    <p:sldId id="335" r:id="rId78"/>
    <p:sldId id="336" r:id="rId79"/>
    <p:sldId id="332" r:id="rId80"/>
    <p:sldId id="322" r:id="rId81"/>
    <p:sldId id="342" r:id="rId82"/>
    <p:sldId id="330" r:id="rId83"/>
    <p:sldId id="346" r:id="rId84"/>
    <p:sldId id="331" r:id="rId85"/>
    <p:sldId id="258" r:id="rId8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43906182-2844-45C6-B1B9-D6D31FC59C14}">
          <p14:sldIdLst>
            <p14:sldId id="256"/>
            <p14:sldId id="261"/>
            <p14:sldId id="262"/>
            <p14:sldId id="263"/>
            <p14:sldId id="260"/>
            <p14:sldId id="264"/>
            <p14:sldId id="265"/>
            <p14:sldId id="259"/>
            <p14:sldId id="266"/>
            <p14:sldId id="270"/>
            <p14:sldId id="269"/>
            <p14:sldId id="268"/>
            <p14:sldId id="271"/>
            <p14:sldId id="272"/>
            <p14:sldId id="273"/>
            <p14:sldId id="274"/>
            <p14:sldId id="275"/>
            <p14:sldId id="276"/>
            <p14:sldId id="340"/>
            <p14:sldId id="343"/>
            <p14:sldId id="344"/>
            <p14:sldId id="294"/>
            <p14:sldId id="279"/>
            <p14:sldId id="281"/>
            <p14:sldId id="282"/>
            <p14:sldId id="283"/>
            <p14:sldId id="284"/>
            <p14:sldId id="286"/>
            <p14:sldId id="345"/>
            <p14:sldId id="288"/>
            <p14:sldId id="289"/>
            <p14:sldId id="290"/>
            <p14:sldId id="291"/>
            <p14:sldId id="348"/>
            <p14:sldId id="349"/>
            <p14:sldId id="350"/>
            <p14:sldId id="301"/>
            <p14:sldId id="302"/>
            <p14:sldId id="304"/>
            <p14:sldId id="305"/>
            <p14:sldId id="307"/>
            <p14:sldId id="308"/>
            <p14:sldId id="337"/>
            <p14:sldId id="309"/>
            <p14:sldId id="310"/>
            <p14:sldId id="311"/>
            <p14:sldId id="312"/>
            <p14:sldId id="313"/>
            <p14:sldId id="347"/>
            <p14:sldId id="351"/>
            <p14:sldId id="352"/>
            <p14:sldId id="314"/>
            <p14:sldId id="354"/>
            <p14:sldId id="355"/>
            <p14:sldId id="356"/>
            <p14:sldId id="359"/>
            <p14:sldId id="357"/>
            <p14:sldId id="358"/>
            <p14:sldId id="353"/>
            <p14:sldId id="316"/>
            <p14:sldId id="317"/>
            <p14:sldId id="338"/>
            <p14:sldId id="339"/>
            <p14:sldId id="318"/>
            <p14:sldId id="325"/>
            <p14:sldId id="326"/>
            <p14:sldId id="327"/>
            <p14:sldId id="341"/>
            <p14:sldId id="328"/>
            <p14:sldId id="296"/>
            <p14:sldId id="298"/>
            <p14:sldId id="299"/>
            <p14:sldId id="321"/>
            <p14:sldId id="324"/>
            <p14:sldId id="334"/>
            <p14:sldId id="333"/>
            <p14:sldId id="335"/>
            <p14:sldId id="336"/>
            <p14:sldId id="332"/>
            <p14:sldId id="322"/>
            <p14:sldId id="342"/>
            <p14:sldId id="330"/>
            <p14:sldId id="346"/>
            <p14:sldId id="331"/>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es.veronika" initials="v" lastIdx="3" clrIdx="0">
    <p:extLst>
      <p:ext uri="{19B8F6BF-5375-455C-9EA6-DF929625EA0E}">
        <p15:presenceInfo xmlns:p15="http://schemas.microsoft.com/office/powerpoint/2012/main" userId="S-1-5-21-3555814777-2407423378-1128696946-24298" providerId="AD"/>
      </p:ext>
    </p:extLst>
  </p:cmAuthor>
  <p:cmAuthor id="2" name="Maradáné Veréb Vanda" initials="MVV" lastIdx="13" clrIdx="1">
    <p:extLst>
      <p:ext uri="{19B8F6BF-5375-455C-9EA6-DF929625EA0E}">
        <p15:presenceInfo xmlns:p15="http://schemas.microsoft.com/office/powerpoint/2012/main" userId="S::vereb.vanda1@oki.antsz.hu::b5474352-ce85-4efb-a0a5-bc6a2d7ff35c" providerId="AD"/>
      </p:ext>
    </p:extLst>
  </p:cmAuthor>
  <p:cmAuthor id="3" name="Varbai Marianna" initials="VM" lastIdx="18" clrIdx="2">
    <p:extLst>
      <p:ext uri="{19B8F6BF-5375-455C-9EA6-DF929625EA0E}">
        <p15:presenceInfo xmlns:p15="http://schemas.microsoft.com/office/powerpoint/2012/main" userId="S-1-5-21-3555814777-2407423378-1128696946-26933" providerId="AD"/>
      </p:ext>
    </p:extLst>
  </p:cmAuthor>
  <p:cmAuthor id="4" name="Dobos Dorina" initials="DD" lastIdx="5" clrIdx="3">
    <p:extLst>
      <p:ext uri="{19B8F6BF-5375-455C-9EA6-DF929625EA0E}">
        <p15:presenceInfo xmlns:p15="http://schemas.microsoft.com/office/powerpoint/2012/main" userId="S-1-5-21-3555814777-2407423378-1128696946-23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napToObjects="1">
      <p:cViewPr varScale="1">
        <p:scale>
          <a:sx n="104" d="100"/>
          <a:sy n="104" d="100"/>
        </p:scale>
        <p:origin x="17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10770"/>
    </p:cViewPr>
  </p:sorterViewPr>
  <p:notesViewPr>
    <p:cSldViewPr snapToObjects="1">
      <p:cViewPr varScale="1">
        <p:scale>
          <a:sx n="86" d="100"/>
          <a:sy n="86" d="100"/>
        </p:scale>
        <p:origin x="378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E28640F8-38BB-405D-B59D-714A5BE05FD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1EBC4B54-982F-46E9-8018-550624BD20F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0219E3D-D81F-4179-8267-08D276E7C0EA}" type="datetimeFigureOut">
              <a:rPr lang="hu-HU" smtClean="0"/>
              <a:t>2019. 10. 08.</a:t>
            </a:fld>
            <a:endParaRPr lang="hu-HU"/>
          </a:p>
        </p:txBody>
      </p:sp>
      <p:sp>
        <p:nvSpPr>
          <p:cNvPr id="4" name="Élőláb helye 3">
            <a:extLst>
              <a:ext uri="{FF2B5EF4-FFF2-40B4-BE49-F238E27FC236}">
                <a16:creationId xmlns:a16="http://schemas.microsoft.com/office/drawing/2014/main" id="{F93948F7-6C74-44F3-9E04-2E5A7C4E222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38CF8F12-74D3-4412-981B-69690AEA3A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0E134ED-33B2-4BB5-BD82-6BD7CC9983C2}" type="slidenum">
              <a:rPr lang="hu-HU" smtClean="0"/>
              <a:t>‹#›</a:t>
            </a:fld>
            <a:endParaRPr lang="hu-HU"/>
          </a:p>
        </p:txBody>
      </p:sp>
    </p:spTree>
    <p:extLst>
      <p:ext uri="{BB962C8B-B14F-4D97-AF65-F5344CB8AC3E}">
        <p14:creationId xmlns:p14="http://schemas.microsoft.com/office/powerpoint/2010/main" val="1631933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E1230F8-2015-46AC-9C15-B08EDE877F5D}" type="datetimeFigureOut">
              <a:rPr lang="hu-HU" smtClean="0"/>
              <a:t>2019. 10. 08.</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DA5C11E-540C-488B-B718-84796C0B45F1}" type="slidenum">
              <a:rPr lang="hu-HU" smtClean="0"/>
              <a:t>‹#›</a:t>
            </a:fld>
            <a:endParaRPr lang="hu-HU"/>
          </a:p>
        </p:txBody>
      </p:sp>
    </p:spTree>
    <p:extLst>
      <p:ext uri="{BB962C8B-B14F-4D97-AF65-F5344CB8AC3E}">
        <p14:creationId xmlns:p14="http://schemas.microsoft.com/office/powerpoint/2010/main" val="403658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t>1</a:t>
            </a:fld>
            <a:endParaRPr lang="hu-HU"/>
          </a:p>
        </p:txBody>
      </p:sp>
    </p:spTree>
    <p:extLst>
      <p:ext uri="{BB962C8B-B14F-4D97-AF65-F5344CB8AC3E}">
        <p14:creationId xmlns:p14="http://schemas.microsoft.com/office/powerpoint/2010/main" val="411238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DA5C11E-540C-488B-B718-84796C0B45F1}" type="slidenum">
              <a:rPr lang="hu-HU" smtClean="0"/>
              <a:t>62</a:t>
            </a:fld>
            <a:endParaRPr lang="hu-HU"/>
          </a:p>
        </p:txBody>
      </p:sp>
    </p:spTree>
    <p:extLst>
      <p:ext uri="{BB962C8B-B14F-4D97-AF65-F5344CB8AC3E}">
        <p14:creationId xmlns:p14="http://schemas.microsoft.com/office/powerpoint/2010/main" val="417005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t>85</a:t>
            </a:fld>
            <a:endParaRPr lang="hu-HU"/>
          </a:p>
        </p:txBody>
      </p:sp>
    </p:spTree>
    <p:extLst>
      <p:ext uri="{BB962C8B-B14F-4D97-AF65-F5344CB8AC3E}">
        <p14:creationId xmlns:p14="http://schemas.microsoft.com/office/powerpoint/2010/main" val="411238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0DD05FFA-4383-4574-9830-A5FF25BE8406}" type="datetimeFigureOut">
              <a:rPr lang="hu-HU" smtClean="0"/>
              <a:t>2019. 10. 08.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a:t>Mintacím szerkesztése</a:t>
            </a:r>
          </a:p>
        </p:txBody>
      </p:sp>
    </p:spTree>
    <p:extLst>
      <p:ext uri="{BB962C8B-B14F-4D97-AF65-F5344CB8AC3E}">
        <p14:creationId xmlns:p14="http://schemas.microsoft.com/office/powerpoint/2010/main" val="380523605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DD05FFA-4383-4574-9830-A5FF25BE8406}" type="datetimeFigureOut">
              <a:rPr lang="hu-HU" smtClean="0"/>
              <a:t>2019. 10. 08.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132961487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t>2019. 10. 08.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a:t>Mintacím szerkesztése</a:t>
            </a:r>
          </a:p>
        </p:txBody>
      </p:sp>
    </p:spTree>
    <p:extLst>
      <p:ext uri="{BB962C8B-B14F-4D97-AF65-F5344CB8AC3E}">
        <p14:creationId xmlns:p14="http://schemas.microsoft.com/office/powerpoint/2010/main" val="34690271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0DD05FFA-4383-4574-9830-A5FF25BE8406}" type="datetimeFigureOut">
              <a:rPr lang="hu-HU" smtClean="0"/>
              <a:t>2019. 10. 08.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363456143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0DD05FFA-4383-4574-9830-A5FF25BE8406}" type="datetimeFigureOut">
              <a:rPr lang="hu-HU" smtClean="0"/>
              <a:t>2019. 10. 08.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24456131"/>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Tree>
    <p:extLst>
      <p:ext uri="{BB962C8B-B14F-4D97-AF65-F5344CB8AC3E}">
        <p14:creationId xmlns:p14="http://schemas.microsoft.com/office/powerpoint/2010/main" val="208617577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t>2019. 10. 08.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
        <p:nvSpPr>
          <p:cNvPr id="9" name="Cím 1"/>
          <p:cNvSpPr>
            <a:spLocks noGrp="1"/>
          </p:cNvSpPr>
          <p:nvPr>
            <p:ph type="title"/>
          </p:nvPr>
        </p:nvSpPr>
        <p:spPr>
          <a:xfrm>
            <a:off x="447989" y="44624"/>
            <a:ext cx="4412043" cy="864096"/>
          </a:xfrm>
        </p:spPr>
        <p:txBody>
          <a:bodyPr/>
          <a:lstStyle/>
          <a:p>
            <a:r>
              <a:rPr lang="hu-HU"/>
              <a:t>Mintacím szerkesztése</a:t>
            </a:r>
          </a:p>
        </p:txBody>
      </p:sp>
    </p:spTree>
    <p:extLst>
      <p:ext uri="{BB962C8B-B14F-4D97-AF65-F5344CB8AC3E}">
        <p14:creationId xmlns:p14="http://schemas.microsoft.com/office/powerpoint/2010/main" val="142877666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t>2019. 10. 08.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90349436"/>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a:t>Click to edit Alcím</a:t>
            </a:r>
          </a:p>
          <a:p>
            <a:pPr lvl="0"/>
            <a:endParaRPr lang="hu-HU"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t>2019. 10. 08.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t>‹#›</a:t>
            </a:fld>
            <a:endParaRPr lang="hu-HU"/>
          </a:p>
        </p:txBody>
      </p:sp>
    </p:spTree>
    <p:extLst>
      <p:ext uri="{BB962C8B-B14F-4D97-AF65-F5344CB8AC3E}">
        <p14:creationId xmlns:p14="http://schemas.microsoft.com/office/powerpoint/2010/main" val="19150826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70" r:id="rId9"/>
  </p:sldLayoutIdLst>
  <p:transition spd="med">
    <p:pull/>
  </p:transition>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RbYhRUudH0k&amp;feature=youtu.b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99592" y="1196752"/>
            <a:ext cx="5760640" cy="1440160"/>
          </a:xfrm>
        </p:spPr>
        <p:txBody>
          <a:bodyPr/>
          <a:lstStyle/>
          <a:p>
            <a:r>
              <a:rPr lang="hu-HU" sz="3000" i="1" dirty="0"/>
              <a:t>A VÉDŐNŐK FELKÉSZÍTÉSE A NÉPEGÉSZSÉGÜGYI CÉLÚ MÉHNYAKSZŰRÉS LAKOSSÁGI RÉSZVÉTELÉNEK ÖSZTÖNZÉSÉRE </a:t>
            </a:r>
            <a:endParaRPr lang="hu-HU" sz="3000" dirty="0"/>
          </a:p>
        </p:txBody>
      </p:sp>
    </p:spTree>
    <p:extLst>
      <p:ext uri="{BB962C8B-B14F-4D97-AF65-F5344CB8AC3E}">
        <p14:creationId xmlns:p14="http://schemas.microsoft.com/office/powerpoint/2010/main" val="1169770538"/>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2" name="Szövegdoboz 1"/>
          <p:cNvSpPr txBox="1"/>
          <p:nvPr/>
        </p:nvSpPr>
        <p:spPr>
          <a:xfrm>
            <a:off x="323528" y="1377584"/>
            <a:ext cx="7272808" cy="369332"/>
          </a:xfrm>
          <a:prstGeom prst="rect">
            <a:avLst/>
          </a:prstGeom>
          <a:noFill/>
        </p:spPr>
        <p:txBody>
          <a:bodyPr wrap="square" rtlCol="0">
            <a:spAutoFit/>
          </a:bodyPr>
          <a:lstStyle/>
          <a:p>
            <a:r>
              <a:rPr lang="hu-HU" dirty="0">
                <a:solidFill>
                  <a:srgbClr val="0070C0"/>
                </a:solidFill>
              </a:rPr>
              <a:t>A szűrővizsgálatok biológiai alapja: a daganatok fejlődésmenete </a:t>
            </a:r>
          </a:p>
        </p:txBody>
      </p:sp>
      <p:sp>
        <p:nvSpPr>
          <p:cNvPr id="5" name="Szövegdoboz 4"/>
          <p:cNvSpPr txBox="1"/>
          <p:nvPr/>
        </p:nvSpPr>
        <p:spPr>
          <a:xfrm>
            <a:off x="447987" y="1916832"/>
            <a:ext cx="8156462" cy="3893374"/>
          </a:xfrm>
          <a:prstGeom prst="rect">
            <a:avLst/>
          </a:prstGeom>
          <a:noFill/>
        </p:spPr>
        <p:txBody>
          <a:bodyPr wrap="square" rtlCol="0">
            <a:spAutoFit/>
          </a:bodyPr>
          <a:lstStyle/>
          <a:p>
            <a:pPr algn="just"/>
            <a:r>
              <a:rPr lang="hu-HU" sz="1300" dirty="0"/>
              <a:t>Az első „szakaszhatár” a daganathoz vezető folyamat </a:t>
            </a:r>
            <a:r>
              <a:rPr lang="hu-HU" sz="1300" i="1" dirty="0"/>
              <a:t>biológiai kezdete</a:t>
            </a:r>
            <a:r>
              <a:rPr lang="hu-HU" sz="1300" dirty="0"/>
              <a:t>. A még normális szervezetet károsító hatások érik („expozíció”), amelyek hatására a molekulák szintjén a daganatkeletkezéshez vezető kóros folyamatok indulnak meg. Ezek kiiktatása, kivédése az </a:t>
            </a:r>
            <a:r>
              <a:rPr lang="hu-HU" sz="1300" i="1" dirty="0"/>
              <a:t>elsődleges megelőzés </a:t>
            </a:r>
            <a:r>
              <a:rPr lang="hu-HU" sz="1300" dirty="0"/>
              <a:t>feladata.</a:t>
            </a:r>
          </a:p>
          <a:p>
            <a:pPr algn="just"/>
            <a:r>
              <a:rPr lang="hu-HU" sz="1300" dirty="0"/>
              <a:t> </a:t>
            </a:r>
          </a:p>
          <a:p>
            <a:pPr algn="just"/>
            <a:r>
              <a:rPr lang="hu-HU" sz="1300" dirty="0"/>
              <a:t>A panaszok és tünetek jelentkezésével veszi kezdetét a betegség </a:t>
            </a:r>
            <a:r>
              <a:rPr lang="hu-HU" sz="1300" i="1" dirty="0"/>
              <a:t>klinikai szakasza.</a:t>
            </a:r>
          </a:p>
          <a:p>
            <a:pPr algn="just"/>
            <a:endParaRPr lang="hu-HU" sz="1300" dirty="0"/>
          </a:p>
          <a:p>
            <a:pPr algn="just"/>
            <a:r>
              <a:rPr lang="hu-HU" sz="1300" dirty="0"/>
              <a:t>A betegség kórisméjét klinikai vizsgálattal állapítják meg. A panaszok és tünetek jelentkezésével csak „a jéghegy csúcsa” mutatkozik meg.</a:t>
            </a:r>
          </a:p>
          <a:p>
            <a:pPr algn="just"/>
            <a:endParaRPr lang="hu-HU" sz="1300" dirty="0"/>
          </a:p>
          <a:p>
            <a:pPr algn="just"/>
            <a:r>
              <a:rPr lang="hu-HU" sz="1300" dirty="0"/>
              <a:t>A betegség biológiai értelemben vett kezdetétől a tünetek jelentkezéséig tart a betegség </a:t>
            </a:r>
            <a:r>
              <a:rPr lang="hu-HU" sz="1300" i="1" dirty="0" err="1"/>
              <a:t>preklinikai</a:t>
            </a:r>
            <a:r>
              <a:rPr lang="hu-HU" sz="1300" i="1" dirty="0"/>
              <a:t> szakasza. </a:t>
            </a:r>
            <a:r>
              <a:rPr lang="hu-HU" sz="1300" dirty="0"/>
              <a:t>Ezen belül elkülönül egy hosszabb-rövidebb ideig tartó szakasz, melyben a még rejtetten, tünetmentesen fejlődő daganat, jelt ad magáról. (hogy jellegzetes morfológiájú sejtek válnak le a felszínről, és azok megjelennek a sejtkenetben) Ezt a szakaszt nevezik a </a:t>
            </a:r>
            <a:r>
              <a:rPr lang="hu-HU" sz="1300" dirty="0" err="1"/>
              <a:t>preklinikai</a:t>
            </a:r>
            <a:r>
              <a:rPr lang="hu-HU" sz="1300" dirty="0"/>
              <a:t> kimutathatóság szakaszának. </a:t>
            </a:r>
          </a:p>
          <a:p>
            <a:pPr algn="just"/>
            <a:endParaRPr lang="hu-HU" sz="1300" dirty="0"/>
          </a:p>
          <a:p>
            <a:pPr algn="just"/>
            <a:r>
              <a:rPr lang="hu-HU" sz="1300" dirty="0"/>
              <a:t>Azt az időtartamot, amíg a kialakuló daganat ebben a tünetmentes de kimutatható szakaszban tölt, „tartózkodási idő”-</a:t>
            </a:r>
            <a:r>
              <a:rPr lang="hu-HU" sz="1300" dirty="0" err="1"/>
              <a:t>nek</a:t>
            </a:r>
            <a:r>
              <a:rPr lang="hu-HU" sz="1300" dirty="0"/>
              <a:t> („</a:t>
            </a:r>
            <a:r>
              <a:rPr lang="hu-HU" sz="1300" dirty="0" err="1"/>
              <a:t>sejour</a:t>
            </a:r>
            <a:r>
              <a:rPr lang="hu-HU" sz="1300" dirty="0"/>
              <a:t> </a:t>
            </a:r>
            <a:r>
              <a:rPr lang="hu-HU" sz="1300" dirty="0" err="1"/>
              <a:t>time</a:t>
            </a:r>
            <a:r>
              <a:rPr lang="hu-HU" sz="1300" dirty="0"/>
              <a:t>”) nevezik. </a:t>
            </a:r>
          </a:p>
          <a:p>
            <a:pPr algn="just"/>
            <a:endParaRPr lang="hu-HU" sz="1300" dirty="0"/>
          </a:p>
          <a:p>
            <a:pPr algn="just"/>
            <a:r>
              <a:rPr lang="hu-HU" sz="1300" dirty="0"/>
              <a:t>A </a:t>
            </a:r>
            <a:r>
              <a:rPr lang="hu-HU" sz="1300" dirty="0" err="1"/>
              <a:t>preklinikai</a:t>
            </a:r>
            <a:r>
              <a:rPr lang="hu-HU" sz="1300" dirty="0"/>
              <a:t> kimutathatóság szakasza a szűrővizsgálatra felhasználható idő. Attól függően, hogy mikor kerül sor a szűrővizsgálatra, beszélhetünk megnyert időről („lead </a:t>
            </a:r>
            <a:r>
              <a:rPr lang="hu-HU" sz="1300" dirty="0" err="1"/>
              <a:t>time</a:t>
            </a:r>
            <a:r>
              <a:rPr lang="hu-HU" sz="1300" dirty="0"/>
              <a:t>”) vagy elvesztegetett időről („</a:t>
            </a:r>
            <a:r>
              <a:rPr lang="hu-HU" sz="1300" dirty="0" err="1"/>
              <a:t>delay</a:t>
            </a:r>
            <a:r>
              <a:rPr lang="hu-HU" sz="1300" dirty="0"/>
              <a:t> </a:t>
            </a:r>
            <a:r>
              <a:rPr lang="hu-HU" sz="1300" dirty="0" err="1"/>
              <a:t>time</a:t>
            </a:r>
            <a:r>
              <a:rPr lang="hu-HU" sz="1300" dirty="0"/>
              <a:t>”). </a:t>
            </a:r>
          </a:p>
        </p:txBody>
      </p:sp>
    </p:spTree>
    <p:extLst>
      <p:ext uri="{BB962C8B-B14F-4D97-AF65-F5344CB8AC3E}">
        <p14:creationId xmlns:p14="http://schemas.microsoft.com/office/powerpoint/2010/main" val="359558647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611560" y="3041531"/>
            <a:ext cx="5916918" cy="3267789"/>
          </a:xfrm>
          <a:prstGeom prst="rect">
            <a:avLst/>
          </a:prstGeom>
        </p:spPr>
      </p:pic>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3"/>
          <a:stretch>
            <a:fillRect/>
          </a:stretch>
        </p:blipFill>
        <p:spPr>
          <a:xfrm>
            <a:off x="5868144" y="5786728"/>
            <a:ext cx="3182247" cy="934897"/>
          </a:xfrm>
          <a:prstGeom prst="rect">
            <a:avLst/>
          </a:prstGeom>
        </p:spPr>
      </p:pic>
      <p:sp>
        <p:nvSpPr>
          <p:cNvPr id="2" name="Szövegdoboz 1"/>
          <p:cNvSpPr txBox="1"/>
          <p:nvPr/>
        </p:nvSpPr>
        <p:spPr>
          <a:xfrm>
            <a:off x="323528" y="1444134"/>
            <a:ext cx="7272808" cy="369332"/>
          </a:xfrm>
          <a:prstGeom prst="rect">
            <a:avLst/>
          </a:prstGeom>
          <a:noFill/>
        </p:spPr>
        <p:txBody>
          <a:bodyPr wrap="square" rtlCol="0">
            <a:spAutoFit/>
          </a:bodyPr>
          <a:lstStyle/>
          <a:p>
            <a:r>
              <a:rPr lang="hu-HU" dirty="0">
                <a:solidFill>
                  <a:srgbClr val="0070C0"/>
                </a:solidFill>
              </a:rPr>
              <a:t>A daganatok fejlődésmenete </a:t>
            </a:r>
          </a:p>
        </p:txBody>
      </p:sp>
      <p:sp>
        <p:nvSpPr>
          <p:cNvPr id="3" name="Szövegdoboz 2"/>
          <p:cNvSpPr txBox="1"/>
          <p:nvPr/>
        </p:nvSpPr>
        <p:spPr>
          <a:xfrm>
            <a:off x="447987" y="2060848"/>
            <a:ext cx="8156461" cy="954107"/>
          </a:xfrm>
          <a:prstGeom prst="rect">
            <a:avLst/>
          </a:prstGeom>
          <a:noFill/>
        </p:spPr>
        <p:txBody>
          <a:bodyPr wrap="square" rtlCol="0">
            <a:spAutoFit/>
          </a:bodyPr>
          <a:lstStyle/>
          <a:p>
            <a:pPr algn="just"/>
            <a:r>
              <a:rPr lang="hu-HU" sz="1400" dirty="0"/>
              <a:t>A daganatok fejlődésmenetének („</a:t>
            </a:r>
            <a:r>
              <a:rPr lang="hu-HU" sz="1400" dirty="0" err="1"/>
              <a:t>natural</a:t>
            </a:r>
            <a:r>
              <a:rPr lang="hu-HU" sz="1400" dirty="0"/>
              <a:t> </a:t>
            </a:r>
            <a:r>
              <a:rPr lang="hu-HU" sz="1400" dirty="0" err="1"/>
              <a:t>history</a:t>
            </a:r>
            <a:r>
              <a:rPr lang="hu-HU" sz="1400" dirty="0"/>
              <a:t>”) koncepciója (4. ábra) a daganatok élettörténetét írja le. </a:t>
            </a:r>
          </a:p>
          <a:p>
            <a:pPr algn="just"/>
            <a:r>
              <a:rPr lang="hu-HU" sz="1400" dirty="0"/>
              <a:t>A betegség kialakulása a normális, azaz az élettani állapotból kiinduló, több, fokozódó súlyosságú fejlődési szakaszból álló, időben elhúzódó folyamat eredménye.</a:t>
            </a:r>
          </a:p>
        </p:txBody>
      </p:sp>
      <p:sp>
        <p:nvSpPr>
          <p:cNvPr id="7" name="Szövegdoboz 6"/>
          <p:cNvSpPr txBox="1"/>
          <p:nvPr/>
        </p:nvSpPr>
        <p:spPr>
          <a:xfrm>
            <a:off x="6897181" y="3588541"/>
            <a:ext cx="1800201" cy="1215717"/>
          </a:xfrm>
          <a:prstGeom prst="rect">
            <a:avLst/>
          </a:prstGeom>
          <a:noFill/>
        </p:spPr>
        <p:txBody>
          <a:bodyPr wrap="square" rtlCol="0">
            <a:spAutoFit/>
          </a:bodyPr>
          <a:lstStyle/>
          <a:p>
            <a:r>
              <a:rPr lang="hu-HU" sz="1100" i="1" dirty="0"/>
              <a:t>4. ábra: A daganatok kialakulásának folyamatmodellje </a:t>
            </a:r>
          </a:p>
          <a:p>
            <a:r>
              <a:rPr lang="hu-HU" sz="1100" i="1" dirty="0"/>
              <a:t>(Forrás: Dr. </a:t>
            </a:r>
            <a:r>
              <a:rPr lang="hu-HU" sz="1100" i="1" dirty="0" err="1"/>
              <a:t>Döbrőssy</a:t>
            </a:r>
            <a:r>
              <a:rPr lang="hu-HU" sz="1100" i="1" dirty="0"/>
              <a:t> Lajos ábrája)</a:t>
            </a:r>
          </a:p>
          <a:p>
            <a:endParaRPr lang="hu-HU" dirty="0"/>
          </a:p>
        </p:txBody>
      </p:sp>
    </p:spTree>
    <p:extLst>
      <p:ext uri="{BB962C8B-B14F-4D97-AF65-F5344CB8AC3E}">
        <p14:creationId xmlns:p14="http://schemas.microsoft.com/office/powerpoint/2010/main" val="282006594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5" name="Szövegdoboz 4"/>
          <p:cNvSpPr txBox="1"/>
          <p:nvPr/>
        </p:nvSpPr>
        <p:spPr>
          <a:xfrm>
            <a:off x="517586" y="1797710"/>
            <a:ext cx="8086862" cy="2862322"/>
          </a:xfrm>
          <a:prstGeom prst="rect">
            <a:avLst/>
          </a:prstGeom>
          <a:noFill/>
        </p:spPr>
        <p:txBody>
          <a:bodyPr wrap="square" rtlCol="0">
            <a:spAutoFit/>
          </a:bodyPr>
          <a:lstStyle/>
          <a:p>
            <a:pPr algn="just"/>
            <a:r>
              <a:rPr lang="hu-HU" sz="1500" dirty="0"/>
              <a:t>A daganatos betegségek által okozott halálozás mérséklésére – a korai felismerés és a korai kezelés a legígéretesebb stratégia, mert a mégolyan hatékonyan alkalmazott elsődleges megelőzési programok is – daganatbiológiai okokból – csak évtizedekkel később mutatkoznak.  </a:t>
            </a:r>
          </a:p>
          <a:p>
            <a:pPr algn="just"/>
            <a:endParaRPr lang="hu-HU" sz="1500" dirty="0"/>
          </a:p>
          <a:p>
            <a:pPr algn="just"/>
            <a:r>
              <a:rPr lang="hu-HU" sz="1500" dirty="0"/>
              <a:t>A rosszindulatú daganatos betegségek kezelése klinikai stádiumtól függő, gyógyulás ezért csak a korán, a szóródás megindulása előtt alkalmazott kezeléssel érhető el.</a:t>
            </a:r>
          </a:p>
          <a:p>
            <a:pPr algn="just"/>
            <a:r>
              <a:rPr lang="hu-HU" sz="1500" dirty="0"/>
              <a:t> </a:t>
            </a:r>
          </a:p>
          <a:p>
            <a:pPr algn="just"/>
            <a:r>
              <a:rPr lang="hu-HU" sz="1500" dirty="0"/>
              <a:t>A betegség korai felismerésének az eszköze a </a:t>
            </a:r>
            <a:r>
              <a:rPr lang="hu-HU" sz="1500" i="1" dirty="0"/>
              <a:t>szűrővizsgálat.</a:t>
            </a:r>
          </a:p>
          <a:p>
            <a:pPr algn="just"/>
            <a:endParaRPr lang="hu-HU" sz="1500" i="1" dirty="0"/>
          </a:p>
          <a:p>
            <a:pPr algn="just"/>
            <a:r>
              <a:rPr lang="hu-HU" sz="1500" dirty="0"/>
              <a:t>Erre a „megelőzésre”, tehát a súlyosabb következmények, a szövődmények és a fatális kimenetel bekövetkezésének a megelőzésére utal a </a:t>
            </a:r>
            <a:r>
              <a:rPr lang="hu-HU" sz="1500" i="1" dirty="0"/>
              <a:t>másodlagos megelőzés </a:t>
            </a:r>
            <a:r>
              <a:rPr lang="hu-HU" sz="1500" dirty="0"/>
              <a:t>fogalma.</a:t>
            </a:r>
          </a:p>
        </p:txBody>
      </p:sp>
      <p:sp>
        <p:nvSpPr>
          <p:cNvPr id="2" name="Szövegdoboz 1">
            <a:extLst>
              <a:ext uri="{FF2B5EF4-FFF2-40B4-BE49-F238E27FC236}">
                <a16:creationId xmlns:a16="http://schemas.microsoft.com/office/drawing/2014/main" id="{01BB7DE4-87DC-4394-9D04-CB4B8BD5A234}"/>
              </a:ext>
            </a:extLst>
          </p:cNvPr>
          <p:cNvSpPr txBox="1"/>
          <p:nvPr/>
        </p:nvSpPr>
        <p:spPr>
          <a:xfrm>
            <a:off x="517586" y="1335145"/>
            <a:ext cx="6546066" cy="369332"/>
          </a:xfrm>
          <a:prstGeom prst="rect">
            <a:avLst/>
          </a:prstGeom>
          <a:noFill/>
        </p:spPr>
        <p:txBody>
          <a:bodyPr wrap="square" rtlCol="0">
            <a:spAutoFit/>
          </a:bodyPr>
          <a:lstStyle/>
          <a:p>
            <a:r>
              <a:rPr lang="hu-HU" dirty="0">
                <a:solidFill>
                  <a:srgbClr val="0070C0"/>
                </a:solidFill>
              </a:rPr>
              <a:t>Elsődleges és másodlagos megelőzés</a:t>
            </a:r>
          </a:p>
        </p:txBody>
      </p:sp>
    </p:spTree>
    <p:extLst>
      <p:ext uri="{BB962C8B-B14F-4D97-AF65-F5344CB8AC3E}">
        <p14:creationId xmlns:p14="http://schemas.microsoft.com/office/powerpoint/2010/main" val="37697172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539552" y="1484784"/>
            <a:ext cx="4032448" cy="646331"/>
          </a:xfrm>
          <a:prstGeom prst="rect">
            <a:avLst/>
          </a:prstGeom>
          <a:noFill/>
        </p:spPr>
        <p:txBody>
          <a:bodyPr wrap="square" rtlCol="0">
            <a:spAutoFit/>
          </a:bodyPr>
          <a:lstStyle/>
          <a:p>
            <a:r>
              <a:rPr lang="hu-HU" dirty="0">
                <a:solidFill>
                  <a:srgbClr val="0070C0"/>
                </a:solidFill>
              </a:rPr>
              <a:t>Mit nevezünk szűrővizsgálatnak?</a:t>
            </a:r>
          </a:p>
          <a:p>
            <a:endParaRPr lang="hu-HU" dirty="0"/>
          </a:p>
        </p:txBody>
      </p:sp>
      <p:sp>
        <p:nvSpPr>
          <p:cNvPr id="7" name="Szövegdoboz 6"/>
          <p:cNvSpPr txBox="1"/>
          <p:nvPr/>
        </p:nvSpPr>
        <p:spPr>
          <a:xfrm>
            <a:off x="447987" y="2083060"/>
            <a:ext cx="7920880" cy="2908489"/>
          </a:xfrm>
          <a:prstGeom prst="rect">
            <a:avLst/>
          </a:prstGeom>
          <a:noFill/>
        </p:spPr>
        <p:txBody>
          <a:bodyPr wrap="square" rtlCol="0">
            <a:spAutoFit/>
          </a:bodyPr>
          <a:lstStyle/>
          <a:p>
            <a:pPr algn="just"/>
            <a:r>
              <a:rPr lang="hu-HU" sz="1500" i="1" dirty="0">
                <a:solidFill>
                  <a:srgbClr val="00B050"/>
                </a:solidFill>
              </a:rPr>
              <a:t>Tünet- és panaszmentes személyek időről-időre megismételt, alkalmas módszerrel végzett vizsgálatát jelenti abból a célból, hogy kizárja, vagy éppen valószínűsítse a „célbetegségnek”, azaz a méhnyakráknak, vagy az azt megelőző</a:t>
            </a:r>
            <a:r>
              <a:rPr lang="hu-HU" sz="1500" dirty="0">
                <a:solidFill>
                  <a:srgbClr val="00B050"/>
                </a:solidFill>
              </a:rPr>
              <a:t> </a:t>
            </a:r>
            <a:r>
              <a:rPr lang="hu-HU" sz="1500" i="1" dirty="0">
                <a:solidFill>
                  <a:srgbClr val="00B050"/>
                </a:solidFill>
              </a:rPr>
              <a:t>kórós állapotoknak a fennállását.</a:t>
            </a:r>
            <a:endParaRPr lang="hu-HU" sz="1500" dirty="0">
              <a:solidFill>
                <a:srgbClr val="00B050"/>
              </a:solidFill>
            </a:endParaRPr>
          </a:p>
          <a:p>
            <a:pPr algn="just"/>
            <a:endParaRPr lang="hu-HU" sz="1500" dirty="0"/>
          </a:p>
          <a:p>
            <a:pPr algn="just"/>
            <a:r>
              <a:rPr lang="hu-HU" sz="1500" dirty="0"/>
              <a:t>A szűrővizsgálat törekvése tehát az, hogy „kiszűrje” a gyűjtőnéven hám-</a:t>
            </a:r>
            <a:r>
              <a:rPr lang="hu-HU" sz="1500" dirty="0" err="1"/>
              <a:t>diszpláziának</a:t>
            </a:r>
            <a:r>
              <a:rPr lang="hu-HU" sz="1500" dirty="0"/>
              <a:t> ismert rákmegelőző állapotot, amelyekből </a:t>
            </a:r>
            <a:r>
              <a:rPr lang="hu-HU" sz="1500" i="1" dirty="0"/>
              <a:t>esetleg, </a:t>
            </a:r>
            <a:r>
              <a:rPr lang="hu-HU" sz="1500" dirty="0"/>
              <a:t>több-kevesebb eséllyel </a:t>
            </a:r>
            <a:r>
              <a:rPr lang="hu-HU" sz="1500" dirty="0" err="1"/>
              <a:t>invazív</a:t>
            </a:r>
            <a:r>
              <a:rPr lang="hu-HU" sz="1500" dirty="0"/>
              <a:t> rák alakulhat ki.</a:t>
            </a:r>
          </a:p>
          <a:p>
            <a:pPr algn="just"/>
            <a:endParaRPr lang="hu-HU" sz="1500" dirty="0"/>
          </a:p>
          <a:p>
            <a:pPr algn="just"/>
            <a:r>
              <a:rPr lang="hu-HU" sz="1500" dirty="0">
                <a:solidFill>
                  <a:srgbClr val="00B050"/>
                </a:solidFill>
              </a:rPr>
              <a:t>A normálistól eltérő (nem negatív) lelet esetén a szűrővizsgálatot további tisztázó szakorvosi klinikai diagnosztikus vizsgálatnak kell követnie.</a:t>
            </a:r>
          </a:p>
          <a:p>
            <a:endParaRPr lang="hu-HU" dirty="0"/>
          </a:p>
        </p:txBody>
      </p:sp>
    </p:spTree>
    <p:extLst>
      <p:ext uri="{BB962C8B-B14F-4D97-AF65-F5344CB8AC3E}">
        <p14:creationId xmlns:p14="http://schemas.microsoft.com/office/powerpoint/2010/main" val="419357386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2" name="Szövegdoboz 1"/>
          <p:cNvSpPr txBox="1"/>
          <p:nvPr/>
        </p:nvSpPr>
        <p:spPr>
          <a:xfrm>
            <a:off x="179512" y="1344961"/>
            <a:ext cx="9092565" cy="646331"/>
          </a:xfrm>
          <a:prstGeom prst="rect">
            <a:avLst/>
          </a:prstGeom>
          <a:noFill/>
        </p:spPr>
        <p:txBody>
          <a:bodyPr wrap="square" rtlCol="0">
            <a:spAutoFit/>
          </a:bodyPr>
          <a:lstStyle/>
          <a:p>
            <a:r>
              <a:rPr lang="hu-HU" dirty="0">
                <a:solidFill>
                  <a:srgbClr val="0070C0"/>
                </a:solidFill>
              </a:rPr>
              <a:t>A célbetegségek kiválasztása: milyen esetekben kezdeményezhető a szűrővizsgálat?</a:t>
            </a:r>
          </a:p>
          <a:p>
            <a:endParaRPr lang="hu-HU" dirty="0"/>
          </a:p>
        </p:txBody>
      </p:sp>
      <p:sp>
        <p:nvSpPr>
          <p:cNvPr id="5" name="Szövegdoboz 4"/>
          <p:cNvSpPr txBox="1"/>
          <p:nvPr/>
        </p:nvSpPr>
        <p:spPr>
          <a:xfrm>
            <a:off x="323528" y="1991292"/>
            <a:ext cx="8496944" cy="3554819"/>
          </a:xfrm>
          <a:prstGeom prst="rect">
            <a:avLst/>
          </a:prstGeom>
          <a:noFill/>
        </p:spPr>
        <p:txBody>
          <a:bodyPr wrap="square" rtlCol="0">
            <a:spAutoFit/>
          </a:bodyPr>
          <a:lstStyle/>
          <a:p>
            <a:pPr algn="just"/>
            <a:r>
              <a:rPr lang="hu-HU" sz="1500" dirty="0"/>
              <a:t>Szűrővizsgálat azoknak a daganatos betegségek a korai felismerésére kezdeményezhető, mely az alábbiaknak megfelel:</a:t>
            </a:r>
          </a:p>
          <a:p>
            <a:pPr marL="285750" indent="-285750" algn="just">
              <a:buFont typeface="Arial" panose="020B0604020202020204" pitchFamily="34" charset="0"/>
              <a:buChar char="•"/>
            </a:pPr>
            <a:r>
              <a:rPr lang="hu-HU" sz="1500" dirty="0"/>
              <a:t>Előfordulásuk gyakorisága és haláloki szerepük miatt </a:t>
            </a:r>
            <a:r>
              <a:rPr lang="hu-HU" sz="1500" i="1" dirty="0"/>
              <a:t>jelentős népegészségügyi problémát </a:t>
            </a:r>
            <a:r>
              <a:rPr lang="hu-HU" sz="1500" dirty="0"/>
              <a:t>jelentenek.</a:t>
            </a:r>
          </a:p>
          <a:p>
            <a:pPr algn="just"/>
            <a:endParaRPr lang="hu-HU" sz="1500" dirty="0"/>
          </a:p>
          <a:p>
            <a:pPr marL="285750" indent="-285750" algn="just">
              <a:buFont typeface="Arial" panose="020B0604020202020204" pitchFamily="34" charset="0"/>
              <a:buChar char="•"/>
            </a:pPr>
            <a:r>
              <a:rPr lang="hu-HU" sz="1500" i="1" dirty="0"/>
              <a:t>Fejlődésmenetük ismert; </a:t>
            </a:r>
            <a:r>
              <a:rPr lang="hu-HU" sz="1500" dirty="0"/>
              <a:t>olyan daganatok alkalmasak szűrésre, amelyek viszonylag hosszú ideig maradnak tünetmentes, de alkalmas módszerrel kimutatható állapotban. A tüdőrák néhány hónapig, a méhnyakrák 8-10 évig tartózkodik a szűrésre alkalmat kínáló „</a:t>
            </a:r>
            <a:r>
              <a:rPr lang="hu-HU" sz="1500" dirty="0" err="1"/>
              <a:t>preklinikai</a:t>
            </a:r>
            <a:r>
              <a:rPr lang="hu-HU" sz="1500" dirty="0"/>
              <a:t> kimutathatóság szakaszában”.</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A szűrővizsgálatban részesült személyek esetében a korai kezelése kedvezően befolyásolja a betegség természetes kórlefolyását; ennek feltételei biztosítva vannak.</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Alapvető kívánalom, hogy a rejtett célállapot, azaz a klinikai tüneteket még nem okozó korai betegség felismerésére alkalmas módszer álljon rendelkezésre.</a:t>
            </a:r>
          </a:p>
        </p:txBody>
      </p:sp>
    </p:spTree>
    <p:extLst>
      <p:ext uri="{BB962C8B-B14F-4D97-AF65-F5344CB8AC3E}">
        <p14:creationId xmlns:p14="http://schemas.microsoft.com/office/powerpoint/2010/main" val="20787951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1000"/>
                                        <p:tgtEl>
                                          <p:spTgt spid="5">
                                            <p:txEl>
                                              <p:pRg st="7" end="7"/>
                                            </p:txEl>
                                          </p:spTgt>
                                        </p:tgtEl>
                                      </p:cBhvr>
                                    </p:animEffect>
                                    <p:anim calcmode="lin" valueType="num">
                                      <p:cBhvr>
                                        <p:cTn id="3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5" name="Szövegdoboz 4"/>
          <p:cNvSpPr txBox="1"/>
          <p:nvPr/>
        </p:nvSpPr>
        <p:spPr>
          <a:xfrm>
            <a:off x="447987" y="2140467"/>
            <a:ext cx="8084452" cy="3093154"/>
          </a:xfrm>
          <a:prstGeom prst="rect">
            <a:avLst/>
          </a:prstGeom>
          <a:noFill/>
        </p:spPr>
        <p:txBody>
          <a:bodyPr wrap="square" rtlCol="0">
            <a:spAutoFit/>
          </a:bodyPr>
          <a:lstStyle/>
          <a:p>
            <a:pPr marL="285750" indent="-285750" algn="just">
              <a:buFont typeface="Arial" panose="020B0604020202020204" pitchFamily="34" charset="0"/>
              <a:buChar char="•"/>
            </a:pPr>
            <a:r>
              <a:rPr lang="hu-HU" sz="1500" dirty="0"/>
              <a:t>Legyen </a:t>
            </a:r>
            <a:r>
              <a:rPr lang="hu-HU" sz="1500" i="1" dirty="0"/>
              <a:t>alkalmas </a:t>
            </a:r>
            <a:r>
              <a:rPr lang="hu-HU" sz="1500" dirty="0"/>
              <a:t>a rejtett elváltozások kimutatására: pontosan jelezze a célbetegséget.</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Legyen egyszerű, könnyen, gyorsan kivitelezhető.</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Legyen biztonságos, ne legyenek nemkívánatos orvosi és lélektani mellékhatásai.</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Ne okozzon a kelleténél nagyobb kényelmetlenséget, különösen ne fájdalmat.</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Legyen olcsó és költség-hatékony, azaz az anyagi ráfordítás legyen arányos a korai</a:t>
            </a:r>
          </a:p>
          <a:p>
            <a:pPr algn="just"/>
            <a:r>
              <a:rPr lang="hu-HU" sz="1500" dirty="0"/>
              <a:t>     kimutatással együtt járó előnyökkel.</a:t>
            </a:r>
          </a:p>
          <a:p>
            <a:pPr algn="just"/>
            <a:endParaRPr lang="hu-HU" sz="1500" dirty="0"/>
          </a:p>
          <a:p>
            <a:pPr marL="285750" indent="-285750" algn="just">
              <a:buFont typeface="Arial" panose="020B0604020202020204" pitchFamily="34" charset="0"/>
              <a:buChar char="•"/>
            </a:pPr>
            <a:r>
              <a:rPr lang="hu-HU" sz="1500" dirty="0"/>
              <a:t>Legyen társadalmilag elfogadott, azaz a céllakosság részvétele („</a:t>
            </a:r>
            <a:r>
              <a:rPr lang="hu-HU" sz="1500" dirty="0" err="1"/>
              <a:t>compliance</a:t>
            </a:r>
            <a:r>
              <a:rPr lang="hu-HU" sz="1500" dirty="0"/>
              <a:t>”) kielégítő legyen.</a:t>
            </a:r>
          </a:p>
        </p:txBody>
      </p:sp>
      <p:sp>
        <p:nvSpPr>
          <p:cNvPr id="3" name="Szövegdoboz 2"/>
          <p:cNvSpPr txBox="1"/>
          <p:nvPr/>
        </p:nvSpPr>
        <p:spPr>
          <a:xfrm>
            <a:off x="323528" y="1447939"/>
            <a:ext cx="7776864" cy="369332"/>
          </a:xfrm>
          <a:prstGeom prst="rect">
            <a:avLst/>
          </a:prstGeom>
          <a:noFill/>
        </p:spPr>
        <p:txBody>
          <a:bodyPr wrap="square" rtlCol="0">
            <a:spAutoFit/>
          </a:bodyPr>
          <a:lstStyle/>
          <a:p>
            <a:r>
              <a:rPr lang="hu-HU" dirty="0">
                <a:solidFill>
                  <a:srgbClr val="0070C0"/>
                </a:solidFill>
              </a:rPr>
              <a:t>Követelmények a szűrővizsgálati módszertől</a:t>
            </a:r>
          </a:p>
        </p:txBody>
      </p:sp>
    </p:spTree>
    <p:extLst>
      <p:ext uri="{BB962C8B-B14F-4D97-AF65-F5344CB8AC3E}">
        <p14:creationId xmlns:p14="http://schemas.microsoft.com/office/powerpoint/2010/main" val="28353724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anim calcmode="lin" valueType="num">
                                      <p:cBhvr>
                                        <p:cTn id="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1000"/>
                                        <p:tgtEl>
                                          <p:spTgt spid="5">
                                            <p:txEl>
                                              <p:pRg st="8" end="8"/>
                                            </p:txEl>
                                          </p:spTgt>
                                        </p:tgtEl>
                                      </p:cBhvr>
                                    </p:animEffect>
                                    <p:anim calcmode="lin" valueType="num">
                                      <p:cBhvr>
                                        <p:cTn id="2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1000"/>
                                        <p:tgtEl>
                                          <p:spTgt spid="5">
                                            <p:txEl>
                                              <p:pRg st="9" end="9"/>
                                            </p:txEl>
                                          </p:spTgt>
                                        </p:tgtEl>
                                      </p:cBhvr>
                                    </p:animEffect>
                                    <p:anim calcmode="lin" valueType="num">
                                      <p:cBhvr>
                                        <p:cTn id="3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fade">
                                      <p:cBhvr>
                                        <p:cTn id="37" dur="1000"/>
                                        <p:tgtEl>
                                          <p:spTgt spid="5">
                                            <p:txEl>
                                              <p:pRg st="11" end="11"/>
                                            </p:txEl>
                                          </p:spTgt>
                                        </p:tgtEl>
                                      </p:cBhvr>
                                    </p:animEffect>
                                    <p:anim calcmode="lin" valueType="num">
                                      <p:cBhvr>
                                        <p:cTn id="38"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98488" y="1484709"/>
            <a:ext cx="7776864" cy="369332"/>
          </a:xfrm>
          <a:prstGeom prst="rect">
            <a:avLst/>
          </a:prstGeom>
          <a:noFill/>
        </p:spPr>
        <p:txBody>
          <a:bodyPr wrap="square" rtlCol="0">
            <a:spAutoFit/>
          </a:bodyPr>
          <a:lstStyle/>
          <a:p>
            <a:r>
              <a:rPr lang="hu-HU" dirty="0">
                <a:solidFill>
                  <a:srgbClr val="0070C0"/>
                </a:solidFill>
              </a:rPr>
              <a:t>A szűrővizsgálati módszer </a:t>
            </a:r>
            <a:r>
              <a:rPr lang="hu-HU" dirty="0" err="1">
                <a:solidFill>
                  <a:srgbClr val="0070C0"/>
                </a:solidFill>
              </a:rPr>
              <a:t>alkalmasságának</a:t>
            </a:r>
            <a:r>
              <a:rPr lang="hu-HU" dirty="0">
                <a:solidFill>
                  <a:srgbClr val="0070C0"/>
                </a:solidFill>
              </a:rPr>
              <a:t> értékmérői</a:t>
            </a:r>
          </a:p>
        </p:txBody>
      </p:sp>
      <p:sp>
        <p:nvSpPr>
          <p:cNvPr id="2" name="Szövegdoboz 1"/>
          <p:cNvSpPr txBox="1"/>
          <p:nvPr/>
        </p:nvSpPr>
        <p:spPr>
          <a:xfrm>
            <a:off x="447987" y="2132856"/>
            <a:ext cx="8084452" cy="2446824"/>
          </a:xfrm>
          <a:prstGeom prst="rect">
            <a:avLst/>
          </a:prstGeom>
          <a:noFill/>
        </p:spPr>
        <p:txBody>
          <a:bodyPr wrap="square" rtlCol="0">
            <a:spAutoFit/>
          </a:bodyPr>
          <a:lstStyle/>
          <a:p>
            <a:pPr marL="285750" lvl="0" indent="-285750" algn="just">
              <a:buFont typeface="Arial" panose="020B0604020202020204" pitchFamily="34" charset="0"/>
              <a:buChar char="•"/>
            </a:pPr>
            <a:r>
              <a:rPr lang="hu-HU" sz="1500" dirty="0"/>
              <a:t>Az </a:t>
            </a:r>
            <a:r>
              <a:rPr lang="hu-HU" sz="1500" i="1" dirty="0"/>
              <a:t>érzékenység </a:t>
            </a:r>
            <a:r>
              <a:rPr lang="hu-HU" sz="1500" dirty="0"/>
              <a:t>(szenzitivitás) annak a mutatója, hogy a szűrővizsgálati módszer milyen biztonsággal képes felfedezni a rejtett célbetegséget. A módszert akkor mondjuk érzékenynek, ha a tévesen negatív esetek száma alacsony.</a:t>
            </a:r>
          </a:p>
          <a:p>
            <a:pPr marL="285750" lvl="0" indent="-285750" algn="just">
              <a:buFont typeface="Arial" panose="020B0604020202020204" pitchFamily="34" charset="0"/>
              <a:buChar char="•"/>
            </a:pPr>
            <a:endParaRPr lang="hu-HU" sz="1500" dirty="0"/>
          </a:p>
          <a:p>
            <a:pPr marL="285750" lvl="0" indent="-285750" algn="just">
              <a:buFont typeface="Arial" panose="020B0604020202020204" pitchFamily="34" charset="0"/>
              <a:buChar char="•"/>
            </a:pPr>
            <a:r>
              <a:rPr lang="hu-HU" sz="1500" dirty="0"/>
              <a:t>A </a:t>
            </a:r>
            <a:r>
              <a:rPr lang="hu-HU" sz="1500" i="1" dirty="0"/>
              <a:t>fajlagosság </a:t>
            </a:r>
            <a:r>
              <a:rPr lang="hu-HU" sz="1500" dirty="0"/>
              <a:t>(</a:t>
            </a:r>
            <a:r>
              <a:rPr lang="hu-HU" sz="1500" dirty="0" err="1"/>
              <a:t>specificitás</a:t>
            </a:r>
            <a:r>
              <a:rPr lang="hu-HU" sz="1500" dirty="0"/>
              <a:t>) azaz, a daganatmentes esetek hány százalékában ad negatív eredményt. A módszer akkor kellően fajlagos, ha kevés a tévesen pozitív esetek száma.</a:t>
            </a:r>
          </a:p>
          <a:p>
            <a:pPr algn="just"/>
            <a:r>
              <a:rPr lang="hu-HU" sz="1500" dirty="0"/>
              <a:t> </a:t>
            </a:r>
          </a:p>
          <a:p>
            <a:pPr marL="285750" indent="-285750" algn="just">
              <a:buFont typeface="Arial" panose="020B0604020202020204" pitchFamily="34" charset="0"/>
              <a:buChar char="•"/>
            </a:pPr>
            <a:r>
              <a:rPr lang="hu-HU" sz="1500" i="1" dirty="0"/>
              <a:t>Az egyes módszerek érzékenysége 50-95% között változik, fajlagosságuk 90% körüli.</a:t>
            </a:r>
          </a:p>
          <a:p>
            <a:pPr marL="285750" indent="-285750" algn="just">
              <a:buFont typeface="Arial" panose="020B0604020202020204" pitchFamily="34" charset="0"/>
              <a:buChar char="•"/>
            </a:pPr>
            <a:endParaRPr lang="hu-HU" sz="1500" dirty="0"/>
          </a:p>
          <a:p>
            <a:endParaRPr lang="hu-HU" dirty="0"/>
          </a:p>
        </p:txBody>
      </p:sp>
    </p:spTree>
    <p:extLst>
      <p:ext uri="{BB962C8B-B14F-4D97-AF65-F5344CB8AC3E}">
        <p14:creationId xmlns:p14="http://schemas.microsoft.com/office/powerpoint/2010/main" val="31604181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30918" y="1377447"/>
            <a:ext cx="8496944" cy="369332"/>
          </a:xfrm>
          <a:prstGeom prst="rect">
            <a:avLst/>
          </a:prstGeom>
          <a:noFill/>
        </p:spPr>
        <p:txBody>
          <a:bodyPr wrap="square" rtlCol="0">
            <a:spAutoFit/>
          </a:bodyPr>
          <a:lstStyle/>
          <a:p>
            <a:r>
              <a:rPr lang="hu-HU" dirty="0">
                <a:solidFill>
                  <a:srgbClr val="0070C0"/>
                </a:solidFill>
              </a:rPr>
              <a:t>Lehetséges tévedések</a:t>
            </a:r>
          </a:p>
        </p:txBody>
      </p:sp>
      <p:sp>
        <p:nvSpPr>
          <p:cNvPr id="2" name="Szövegdoboz 1"/>
          <p:cNvSpPr txBox="1"/>
          <p:nvPr/>
        </p:nvSpPr>
        <p:spPr>
          <a:xfrm>
            <a:off x="447987" y="2023778"/>
            <a:ext cx="8084451" cy="3323987"/>
          </a:xfrm>
          <a:prstGeom prst="rect">
            <a:avLst/>
          </a:prstGeom>
          <a:noFill/>
        </p:spPr>
        <p:txBody>
          <a:bodyPr wrap="square" rtlCol="0">
            <a:spAutoFit/>
          </a:bodyPr>
          <a:lstStyle/>
          <a:p>
            <a:pPr algn="just"/>
            <a:r>
              <a:rPr lang="hu-HU" sz="1500" dirty="0"/>
              <a:t>Az érzékenység értékmérője a tévesen negatív, a fajlagosságé a tévesen pozitív esetek száma. </a:t>
            </a:r>
          </a:p>
          <a:p>
            <a:pPr algn="just"/>
            <a:endParaRPr lang="hu-HU" sz="1500" dirty="0"/>
          </a:p>
          <a:p>
            <a:pPr marL="285750" indent="-285750" algn="just">
              <a:buFont typeface="Arial" panose="020B0604020202020204" pitchFamily="34" charset="0"/>
              <a:buChar char="•"/>
            </a:pPr>
            <a:r>
              <a:rPr lang="hu-HU" sz="1500" dirty="0"/>
              <a:t>T</a:t>
            </a:r>
            <a:r>
              <a:rPr lang="hu-HU" sz="1500" i="1" dirty="0"/>
              <a:t>évesen negatívnak a</a:t>
            </a:r>
            <a:r>
              <a:rPr lang="hu-HU" sz="1500" dirty="0"/>
              <a:t>zokat a leletezett eseteket minősítjük, melyek általában két egymást követő szűrővizsgálat között -a daganatot klinikai vizsgálat útján fedezik fel, és ezt a szövettani vizsgálat, vagy a kórlefolyás igazolja. Az un. intervallum-rákok nagy valószínűséggel már a szűrővizsgálat idejében fennállnak, ám előfordulhat, hogy az előző szűrővizsgálat során keletkezett, gyorsan növekvő daganatról van szó; ezeket nevezik valódi intervallum-ráknak. </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A tévesen </a:t>
            </a:r>
            <a:r>
              <a:rPr lang="hu-HU" sz="1500" i="1" dirty="0"/>
              <a:t>pozitív</a:t>
            </a:r>
            <a:r>
              <a:rPr lang="hu-HU" sz="1500" dirty="0"/>
              <a:t> esetekben a szűrővizsgálat felveti a daganat lehetőségét, ezt azonban a szövettani vizsgálat, vagy a kórlefolyás nem igazolja. </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Akár egyik, akár másik irányú tévedés nem kívánatos következményekkel jár. </a:t>
            </a:r>
          </a:p>
        </p:txBody>
      </p:sp>
    </p:spTree>
    <p:extLst>
      <p:ext uri="{BB962C8B-B14F-4D97-AF65-F5344CB8AC3E}">
        <p14:creationId xmlns:p14="http://schemas.microsoft.com/office/powerpoint/2010/main" val="31050738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000"/>
                                        <p:tgtEl>
                                          <p:spTgt spid="2">
                                            <p:txEl>
                                              <p:pRg st="6" end="6"/>
                                            </p:txEl>
                                          </p:spTgt>
                                        </p:tgtEl>
                                      </p:cBhvr>
                                    </p:animEffect>
                                    <p:anim calcmode="lin" valueType="num">
                                      <p:cBhvr>
                                        <p:cTn id="1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84709"/>
            <a:ext cx="8280920" cy="369332"/>
          </a:xfrm>
          <a:prstGeom prst="rect">
            <a:avLst/>
          </a:prstGeom>
          <a:noFill/>
        </p:spPr>
        <p:txBody>
          <a:bodyPr wrap="square" rtlCol="0">
            <a:spAutoFit/>
          </a:bodyPr>
          <a:lstStyle/>
          <a:p>
            <a:r>
              <a:rPr lang="hu-HU" dirty="0">
                <a:solidFill>
                  <a:srgbClr val="0070C0"/>
                </a:solidFill>
              </a:rPr>
              <a:t>Szűrés az egészségügyi ellátórendszerben: alkalomszerű és szervezett szűrés</a:t>
            </a:r>
          </a:p>
        </p:txBody>
      </p:sp>
      <p:sp>
        <p:nvSpPr>
          <p:cNvPr id="2" name="Szövegdoboz 1"/>
          <p:cNvSpPr txBox="1"/>
          <p:nvPr/>
        </p:nvSpPr>
        <p:spPr>
          <a:xfrm>
            <a:off x="447987" y="1988840"/>
            <a:ext cx="8156461" cy="3785652"/>
          </a:xfrm>
          <a:prstGeom prst="rect">
            <a:avLst/>
          </a:prstGeom>
          <a:noFill/>
        </p:spPr>
        <p:txBody>
          <a:bodyPr wrap="square" rtlCol="0">
            <a:spAutoFit/>
          </a:bodyPr>
          <a:lstStyle/>
          <a:p>
            <a:pPr algn="just"/>
            <a:r>
              <a:rPr lang="hu-HU" sz="1500" dirty="0">
                <a:solidFill>
                  <a:srgbClr val="00B050"/>
                </a:solidFill>
              </a:rPr>
              <a:t>Az egyik alkalmazásmód a rejtett célállapot felismerésére alkalmas módszerek </a:t>
            </a:r>
            <a:r>
              <a:rPr lang="hu-HU" sz="1500" i="1" dirty="0">
                <a:solidFill>
                  <a:srgbClr val="00B050"/>
                </a:solidFill>
              </a:rPr>
              <a:t>alkalomszerű</a:t>
            </a:r>
            <a:r>
              <a:rPr lang="hu-HU" sz="1500" dirty="0">
                <a:solidFill>
                  <a:srgbClr val="00B050"/>
                </a:solidFill>
              </a:rPr>
              <a:t>, más célból létrejött orvosi tevékenységhez kapcsolt, vagy az azt spontán igénylőkön történő alkalmazása, az un. </a:t>
            </a:r>
            <a:r>
              <a:rPr lang="hu-HU" sz="1500" b="1" dirty="0" err="1">
                <a:solidFill>
                  <a:srgbClr val="00B050"/>
                </a:solidFill>
              </a:rPr>
              <a:t>opportunisztikus</a:t>
            </a:r>
            <a:r>
              <a:rPr lang="hu-HU" sz="1500" b="1" dirty="0">
                <a:solidFill>
                  <a:srgbClr val="00B050"/>
                </a:solidFill>
              </a:rPr>
              <a:t> szűrési </a:t>
            </a:r>
            <a:r>
              <a:rPr lang="hu-HU" sz="1500" dirty="0">
                <a:solidFill>
                  <a:srgbClr val="00B050"/>
                </a:solidFill>
              </a:rPr>
              <a:t>modell.</a:t>
            </a:r>
          </a:p>
          <a:p>
            <a:pPr algn="just"/>
            <a:endParaRPr lang="hu-HU" sz="1500" dirty="0"/>
          </a:p>
          <a:p>
            <a:pPr algn="just"/>
            <a:r>
              <a:rPr lang="hu-HU" sz="1500" dirty="0"/>
              <a:t>Az alkalomszerű szűrés része a mindennapos orvos gyakorlatnak. Kezdeményezője maga az orvos, még akkor is, ha az első lépést a vizsgált személy teszi is meg azáltal, hogy hívás nélkül, bármilyen más célból, keresi fel orvosát.</a:t>
            </a:r>
          </a:p>
          <a:p>
            <a:pPr algn="just"/>
            <a:endParaRPr lang="hu-HU" sz="1500" dirty="0"/>
          </a:p>
          <a:p>
            <a:pPr algn="just"/>
            <a:r>
              <a:rPr lang="hu-HU" sz="1500" dirty="0"/>
              <a:t>A </a:t>
            </a:r>
            <a:r>
              <a:rPr lang="hu-HU" sz="1500" b="1" dirty="0"/>
              <a:t>célzott vagy </a:t>
            </a:r>
            <a:r>
              <a:rPr lang="hu-HU" sz="1500" b="1" i="1" dirty="0"/>
              <a:t>szervezett</a:t>
            </a:r>
            <a:r>
              <a:rPr lang="hu-HU" sz="1500" b="1" dirty="0"/>
              <a:t> (organizált) lakosságszűrési modell</a:t>
            </a:r>
            <a:r>
              <a:rPr lang="hu-HU" sz="1500" dirty="0"/>
              <a:t>, azaz az egészségügyi ellátórendszer, mint szolgáltató által kezdeményezett, közpénzből finanszírozott, nagy, veszélyeztetettnek minősülő lakosságcsoportokra kiterjedő, szakmailag indokolt gyakorisággal végrehajtott népegészségügyi program.</a:t>
            </a:r>
          </a:p>
          <a:p>
            <a:pPr algn="just"/>
            <a:endParaRPr lang="hu-HU" sz="1500" dirty="0"/>
          </a:p>
          <a:p>
            <a:pPr algn="just"/>
            <a:r>
              <a:rPr lang="hu-HU" sz="1500" dirty="0"/>
              <a:t>A WHO/IARC tudományos becslése szerint a szervezett lakosságszűrésben rejlő lehetőségek kihasználása esetén, a 25-65 éves nők 3 évenkénti, a sejtvizsgálaton (citológia) alapuló méhnyak-szűrővizsgálata a méhnyakrák miatti halálozást akár 80%-kal csökkentheti.</a:t>
            </a:r>
            <a:endParaRPr lang="hu-HU" dirty="0"/>
          </a:p>
        </p:txBody>
      </p:sp>
    </p:spTree>
    <p:extLst>
      <p:ext uri="{BB962C8B-B14F-4D97-AF65-F5344CB8AC3E}">
        <p14:creationId xmlns:p14="http://schemas.microsoft.com/office/powerpoint/2010/main" val="60483853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13747" y="1304726"/>
            <a:ext cx="8280920" cy="369332"/>
          </a:xfrm>
          <a:prstGeom prst="rect">
            <a:avLst/>
          </a:prstGeom>
          <a:noFill/>
        </p:spPr>
        <p:txBody>
          <a:bodyPr wrap="square" rtlCol="0">
            <a:spAutoFit/>
          </a:bodyPr>
          <a:lstStyle/>
          <a:p>
            <a:r>
              <a:rPr lang="hu-HU" dirty="0">
                <a:solidFill>
                  <a:srgbClr val="0070C0"/>
                </a:solidFill>
              </a:rPr>
              <a:t>A szűrővizsgálatok eredményességének megítélése I.</a:t>
            </a:r>
          </a:p>
        </p:txBody>
      </p:sp>
      <p:sp>
        <p:nvSpPr>
          <p:cNvPr id="2" name="Szövegdoboz 1"/>
          <p:cNvSpPr txBox="1"/>
          <p:nvPr/>
        </p:nvSpPr>
        <p:spPr>
          <a:xfrm>
            <a:off x="313747" y="1745234"/>
            <a:ext cx="8156461" cy="3323987"/>
          </a:xfrm>
          <a:prstGeom prst="rect">
            <a:avLst/>
          </a:prstGeom>
          <a:noFill/>
        </p:spPr>
        <p:txBody>
          <a:bodyPr wrap="square" rtlCol="0">
            <a:spAutoFit/>
          </a:bodyPr>
          <a:lstStyle/>
          <a:p>
            <a:pPr algn="just"/>
            <a:r>
              <a:rPr lang="hu-HU" sz="1400" dirty="0"/>
              <a:t>Az orvosi gyakorlat több olyan mutatót használ a hatásosság bizonyítékaként, amelyet a népegészségügyi gyakorlat nem fogad el bizonyítékként. A szűrés haszna sokféle lehet.</a:t>
            </a:r>
          </a:p>
          <a:p>
            <a:pPr algn="just"/>
            <a:endParaRPr lang="hu-HU" sz="1400" dirty="0"/>
          </a:p>
          <a:p>
            <a:pPr algn="just"/>
            <a:r>
              <a:rPr lang="hu-HU" sz="1400" dirty="0"/>
              <a:t>Csökkenhet a daganat-előfordulás (</a:t>
            </a:r>
            <a:r>
              <a:rPr lang="hu-HU" sz="1400" i="1" dirty="0"/>
              <a:t>morbiditás, vagy </a:t>
            </a:r>
            <a:r>
              <a:rPr lang="hu-HU" sz="1400" i="1" dirty="0" err="1"/>
              <a:t>incidencia</a:t>
            </a:r>
            <a:r>
              <a:rPr lang="hu-HU" sz="1400" i="1" dirty="0"/>
              <a:t>, </a:t>
            </a:r>
            <a:r>
              <a:rPr lang="hu-HU" sz="1400" dirty="0"/>
              <a:t>azaz az egy naptári évben diagnosztizált új megbetegedések száma), különösen akkor, ha a később ismertetendő rákmegelőző állapotokat is a szűrés célállapotának fogadjuk el.</a:t>
            </a:r>
          </a:p>
          <a:p>
            <a:pPr algn="just"/>
            <a:endParaRPr lang="hu-HU" sz="1400" dirty="0"/>
          </a:p>
          <a:p>
            <a:pPr algn="just"/>
            <a:r>
              <a:rPr lang="hu-HU" sz="1400" dirty="0"/>
              <a:t>A korán felismert betegség kezelése egyszerűbb, kevésbé radikális beavatkozás is megoldja, így a szűrés hatására javulhat a páciens </a:t>
            </a:r>
            <a:r>
              <a:rPr lang="hu-HU" sz="1400" i="1" dirty="0"/>
              <a:t>életminősége </a:t>
            </a:r>
            <a:r>
              <a:rPr lang="hu-HU" sz="1400" dirty="0"/>
              <a:t>is.</a:t>
            </a:r>
          </a:p>
          <a:p>
            <a:pPr algn="just"/>
            <a:endParaRPr lang="hu-HU" sz="1400" dirty="0"/>
          </a:p>
          <a:p>
            <a:pPr algn="just"/>
            <a:r>
              <a:rPr lang="hu-HU" sz="1400" dirty="0"/>
              <a:t>A túlélési idő a diagnózis felállítása és a halálozás bekövetkezése között eltelt idő. Ennek meghosszabbodását hasonlóképpen nem tekinthetjük a hatásosság bizonyítékának, mert abban az esetben, ha a szűrés a korábbi felismerés révén előbbre hozza a diagnózis felállításának idejét, mint az szűrés nélkül megszületett volna, ámde ugyanakkor következik be, mint szűrés nélkül történt volna, a túlélési idő meghosszabbodása csak látszólagos. </a:t>
            </a:r>
            <a:r>
              <a:rPr lang="en-US" sz="1400" dirty="0" err="1"/>
              <a:t>Ezt</a:t>
            </a:r>
            <a:r>
              <a:rPr lang="en-US" sz="1400" dirty="0"/>
              <a:t> </a:t>
            </a:r>
            <a:r>
              <a:rPr lang="en-US" sz="1400" dirty="0" err="1"/>
              <a:t>nevezik</a:t>
            </a:r>
            <a:r>
              <a:rPr lang="en-US" sz="1400" dirty="0"/>
              <a:t> „lead-time bias”-</a:t>
            </a:r>
            <a:r>
              <a:rPr lang="en-US" sz="1400" dirty="0" err="1"/>
              <a:t>nek</a:t>
            </a:r>
            <a:r>
              <a:rPr lang="en-US" sz="1400" dirty="0"/>
              <a:t>.</a:t>
            </a:r>
            <a:endParaRPr lang="hu-HU" sz="1500" dirty="0"/>
          </a:p>
        </p:txBody>
      </p:sp>
    </p:spTree>
    <p:extLst>
      <p:ext uri="{BB962C8B-B14F-4D97-AF65-F5344CB8AC3E}">
        <p14:creationId xmlns:p14="http://schemas.microsoft.com/office/powerpoint/2010/main" val="261570498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084451" cy="864096"/>
          </a:xfrm>
        </p:spPr>
        <p:txBody>
          <a:bodyPr>
            <a:normAutofit/>
          </a:bodyPr>
          <a:lstStyle/>
          <a:p>
            <a:r>
              <a:rPr lang="hu-HU" dirty="0"/>
              <a:t>1. A népegészségügyi célú méhnyakszűrés elméleti háttere</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2" name="Szövegdoboz 1"/>
          <p:cNvSpPr txBox="1"/>
          <p:nvPr/>
        </p:nvSpPr>
        <p:spPr>
          <a:xfrm>
            <a:off x="323528" y="1444134"/>
            <a:ext cx="4680520" cy="369332"/>
          </a:xfrm>
          <a:prstGeom prst="rect">
            <a:avLst/>
          </a:prstGeom>
          <a:noFill/>
        </p:spPr>
        <p:txBody>
          <a:bodyPr wrap="square" rtlCol="0">
            <a:spAutoFit/>
          </a:bodyPr>
          <a:lstStyle/>
          <a:p>
            <a:r>
              <a:rPr lang="hu-HU" dirty="0">
                <a:solidFill>
                  <a:srgbClr val="0070C0"/>
                </a:solidFill>
              </a:rPr>
              <a:t>A méhnyakrák előfordulása</a:t>
            </a:r>
          </a:p>
        </p:txBody>
      </p:sp>
      <p:sp>
        <p:nvSpPr>
          <p:cNvPr id="3" name="Szövegdoboz 2"/>
          <p:cNvSpPr txBox="1"/>
          <p:nvPr/>
        </p:nvSpPr>
        <p:spPr>
          <a:xfrm>
            <a:off x="447989" y="2060848"/>
            <a:ext cx="8084451" cy="2862322"/>
          </a:xfrm>
          <a:prstGeom prst="rect">
            <a:avLst/>
          </a:prstGeom>
          <a:noFill/>
        </p:spPr>
        <p:txBody>
          <a:bodyPr wrap="square" rtlCol="0">
            <a:spAutoFit/>
          </a:bodyPr>
          <a:lstStyle/>
          <a:p>
            <a:pPr algn="just"/>
            <a:r>
              <a:rPr lang="hu-HU" sz="1500" dirty="0"/>
              <a:t>A méhnyakrák helyzete </a:t>
            </a:r>
            <a:r>
              <a:rPr lang="hu-HU" sz="1500" i="1" dirty="0"/>
              <a:t>világszerte</a:t>
            </a:r>
            <a:r>
              <a:rPr lang="hu-HU" sz="1500" dirty="0"/>
              <a:t> rendkívül változatos. Az Egészségügyi Világszervezet (WHO/IARC) által közreadott jelentés szerint 2014-ben a méhnyakrák 523.000 új megbetegedéssel a 4. leggyakoribban előforduló daganat volt. </a:t>
            </a:r>
          </a:p>
          <a:p>
            <a:pPr algn="just"/>
            <a:endParaRPr lang="hu-HU" sz="1500" dirty="0"/>
          </a:p>
          <a:p>
            <a:pPr algn="just"/>
            <a:r>
              <a:rPr lang="hu-HU" sz="1500" dirty="0"/>
              <a:t>A megnevezett jelentés szerint a méhnyakrákok mintegy 70%-a az alacsony és közepes </a:t>
            </a:r>
            <a:r>
              <a:rPr lang="hu-HU" sz="1500" i="1" dirty="0"/>
              <a:t>humán fejlettségi mutatóval</a:t>
            </a:r>
            <a:r>
              <a:rPr lang="hu-HU" sz="1500" dirty="0"/>
              <a:t> (HDI) jellemezhető országokban fordul elő a leggyakrabban; ezekben az országokban a második leggyakoribban előforduló daganat. </a:t>
            </a:r>
          </a:p>
          <a:p>
            <a:pPr algn="just"/>
            <a:endParaRPr lang="hu-HU" sz="1500" dirty="0"/>
          </a:p>
          <a:p>
            <a:pPr algn="just"/>
            <a:r>
              <a:rPr lang="hu-HU" sz="1500" dirty="0"/>
              <a:t>Minden ötödik méhnyakrákot Indiában diagnosztizálják. A világ 184 országából 39 országban a méhnyakrák a leggyakoribb daganat, 45 országban pedig a vezető daganatos halálok.</a:t>
            </a:r>
          </a:p>
          <a:p>
            <a:pPr algn="just"/>
            <a:r>
              <a:rPr lang="hu-HU" sz="1500" dirty="0"/>
              <a:t>Előfordulása a legalacsonyabb Nyugat Európa, Észak Amerika országaiban, Ausztráliában       és Új-Zélandon. </a:t>
            </a:r>
          </a:p>
        </p:txBody>
      </p:sp>
    </p:spTree>
    <p:extLst>
      <p:ext uri="{BB962C8B-B14F-4D97-AF65-F5344CB8AC3E}">
        <p14:creationId xmlns:p14="http://schemas.microsoft.com/office/powerpoint/2010/main" val="198543849"/>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431540" y="1297600"/>
            <a:ext cx="8280920" cy="369332"/>
          </a:xfrm>
          <a:prstGeom prst="rect">
            <a:avLst/>
          </a:prstGeom>
          <a:noFill/>
        </p:spPr>
        <p:txBody>
          <a:bodyPr wrap="square" rtlCol="0">
            <a:spAutoFit/>
          </a:bodyPr>
          <a:lstStyle/>
          <a:p>
            <a:r>
              <a:rPr lang="hu-HU" dirty="0">
                <a:solidFill>
                  <a:srgbClr val="0070C0"/>
                </a:solidFill>
              </a:rPr>
              <a:t>A szűrővizsgálatok eredményességének megítélése II.</a:t>
            </a:r>
          </a:p>
        </p:txBody>
      </p:sp>
      <p:sp>
        <p:nvSpPr>
          <p:cNvPr id="2" name="Szövegdoboz 1"/>
          <p:cNvSpPr txBox="1"/>
          <p:nvPr/>
        </p:nvSpPr>
        <p:spPr>
          <a:xfrm>
            <a:off x="431540" y="1772816"/>
            <a:ext cx="8156461" cy="3970318"/>
          </a:xfrm>
          <a:prstGeom prst="rect">
            <a:avLst/>
          </a:prstGeom>
          <a:noFill/>
        </p:spPr>
        <p:txBody>
          <a:bodyPr wrap="square" rtlCol="0">
            <a:spAutoFit/>
          </a:bodyPr>
          <a:lstStyle/>
          <a:p>
            <a:pPr algn="just"/>
            <a:r>
              <a:rPr lang="hu-HU" sz="1400" dirty="0"/>
              <a:t>A szűrés hatására kedvezőbb lehet a talált daganatok klinikai stádium-megoszlása a szűrővizsgálati anyagban, mint a hagyományos kórházi anyagban: több a korai, jobb életkilátásokat kínáló eset, és kevesebb a késői, elhanyagolt klinikai stádiumban lévő. Ezeket a mutatókat azonban nem fogadják el a hatásosság bizonyítékának, mondván, hogy a gyorsabban </a:t>
            </a:r>
            <a:r>
              <a:rPr lang="hu-HU" sz="1400" dirty="0" err="1"/>
              <a:t>növő</a:t>
            </a:r>
            <a:r>
              <a:rPr lang="hu-HU" sz="1400" dirty="0"/>
              <a:t>, viszonylag rosszabb indulatú daganatok mintegy „átsuhannak” a tünetmentes kimutathatóság szakaszán, ezért „nem akadnak fenn a szűrőn”. </a:t>
            </a:r>
          </a:p>
          <a:p>
            <a:pPr algn="just"/>
            <a:endParaRPr lang="hu-HU" sz="1400" dirty="0"/>
          </a:p>
          <a:p>
            <a:pPr algn="just"/>
            <a:r>
              <a:rPr lang="hu-HU" sz="1400" dirty="0"/>
              <a:t>Ezzel szemben a lassabban </a:t>
            </a:r>
            <a:r>
              <a:rPr lang="hu-HU" sz="1400" dirty="0" err="1"/>
              <a:t>növő</a:t>
            </a:r>
            <a:r>
              <a:rPr lang="hu-HU" sz="1400" dirty="0"/>
              <a:t>, viszonylag jobb indulatúak tovább időznek ebben a szakaszban, ezért nagyobb esélyük van „fennakadni a szűrőn”, ezért vannak a korábbi stádiumban lévő daganatok túlképviselve a szűrés „hozamában”. (A tünetmentes kimutathatóság szakaszában tartózkodás időbeli hosszára utalva, a szakirodalom „</a:t>
            </a:r>
            <a:r>
              <a:rPr lang="hu-HU" sz="1400" dirty="0" err="1"/>
              <a:t>lenght-bias</a:t>
            </a:r>
            <a:r>
              <a:rPr lang="hu-HU" sz="1400" dirty="0"/>
              <a:t>” néven emlegeti ezt a jelenséget.)</a:t>
            </a:r>
          </a:p>
          <a:p>
            <a:pPr algn="just"/>
            <a:r>
              <a:rPr lang="hu-HU" sz="1400" dirty="0"/>
              <a:t>A kedvezőbb stádium-megoszlást tehát lehet a jobb prognózis jelének tekinteni, de a szűrés hatásosságának bizonyítékaként nem.</a:t>
            </a:r>
          </a:p>
          <a:p>
            <a:pPr algn="just"/>
            <a:endParaRPr lang="hu-HU" sz="1400" dirty="0"/>
          </a:p>
          <a:p>
            <a:pPr algn="just"/>
            <a:r>
              <a:rPr lang="hu-HU" sz="1400" i="1" dirty="0"/>
              <a:t>A szervezett, célzott népegészségügyi lakosságszűrés hatásosságának egyetlen elfogadható bizonyítéka az, ha a szűrési program eredményeképpen számottevően csökken a célbetegségből eredő halálozás a szűrőtevékenység által lefedett teljes (tehát nemcsak a szűrésben részesült) népességben.</a:t>
            </a:r>
          </a:p>
        </p:txBody>
      </p:sp>
    </p:spTree>
    <p:extLst>
      <p:ext uri="{BB962C8B-B14F-4D97-AF65-F5344CB8AC3E}">
        <p14:creationId xmlns:p14="http://schemas.microsoft.com/office/powerpoint/2010/main" val="3007510671"/>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75977" y="1398305"/>
            <a:ext cx="8280920" cy="369332"/>
          </a:xfrm>
          <a:prstGeom prst="rect">
            <a:avLst/>
          </a:prstGeom>
          <a:noFill/>
        </p:spPr>
        <p:txBody>
          <a:bodyPr wrap="square" rtlCol="0">
            <a:spAutoFit/>
          </a:bodyPr>
          <a:lstStyle/>
          <a:p>
            <a:r>
              <a:rPr lang="hu-HU" dirty="0">
                <a:solidFill>
                  <a:srgbClr val="0070C0"/>
                </a:solidFill>
              </a:rPr>
              <a:t>A szűrővizsgálatok eredményességének megítélése III.</a:t>
            </a:r>
          </a:p>
        </p:txBody>
      </p:sp>
      <p:sp>
        <p:nvSpPr>
          <p:cNvPr id="2" name="Szövegdoboz 1"/>
          <p:cNvSpPr txBox="1"/>
          <p:nvPr/>
        </p:nvSpPr>
        <p:spPr>
          <a:xfrm>
            <a:off x="375977" y="1880678"/>
            <a:ext cx="8156461" cy="3416320"/>
          </a:xfrm>
          <a:prstGeom prst="rect">
            <a:avLst/>
          </a:prstGeom>
          <a:noFill/>
        </p:spPr>
        <p:txBody>
          <a:bodyPr wrap="square" rtlCol="0">
            <a:spAutoFit/>
          </a:bodyPr>
          <a:lstStyle/>
          <a:p>
            <a:pPr algn="just"/>
            <a:endParaRPr lang="hu-HU" sz="600" dirty="0"/>
          </a:p>
          <a:p>
            <a:pPr algn="just"/>
            <a:r>
              <a:rPr lang="hu-HU" sz="1400" dirty="0"/>
              <a:t>Az egészségpolitikai döntések szempontjából mértékadó nemzetközi szervezetek, az Egészségügyi Világszervezet (WHO), annak lyoni Nemzetközi Rákkutató Ügynöksége (IARC), és a Nemzetközi Rákellenes Unió a </a:t>
            </a:r>
            <a:r>
              <a:rPr lang="hu-HU" sz="1400" i="1" dirty="0"/>
              <a:t>méhnyakrák</a:t>
            </a:r>
            <a:r>
              <a:rPr lang="hu-HU" sz="1400" dirty="0"/>
              <a:t>, az emlőrák és a vastagbélrák – szakterület mai állása szerint bizonyítékon alapuló, egyszerű és hatásos szűrővizsgálati eljárással történő – korai felismerésére áll rendelkezésre. Ezek alkalmazhatók népegészségügyi stratégiaként. Ezt az álláspontot tükrözik az Európa Tanács 2003-as ajánlásai is.</a:t>
            </a:r>
          </a:p>
          <a:p>
            <a:pPr algn="just"/>
            <a:endParaRPr lang="hu-HU" sz="1400" i="1" dirty="0"/>
          </a:p>
          <a:p>
            <a:pPr algn="just"/>
            <a:r>
              <a:rPr lang="hu-HU" sz="1400" i="1" dirty="0"/>
              <a:t>A WHO/IARC tudományos becslése szerint a szervezett lakosságszűrésben rejlő lehetőségek kihasználása esetén, a 25-65 éves nők 3 évenkénti, sejtvizsgálaton (citológia) alapuló méhnyak-szűrővizsgálata a méhnyakrák miatti halálozást akár 80%-kal csökkentheti.</a:t>
            </a:r>
          </a:p>
          <a:p>
            <a:pPr algn="just"/>
            <a:endParaRPr lang="hu-HU" sz="1400" dirty="0"/>
          </a:p>
          <a:p>
            <a:pPr algn="just"/>
            <a:r>
              <a:rPr lang="hu-HU" sz="1400" dirty="0"/>
              <a:t>A tüneteket még nem okozó daganatok felismerésére alkalmas. Ezeket a „szűrővizsgálatokat” a más célból kezdeményezett orvosi vizsgálathoz kapcsolódó alkalomszerű szűrővizsgálatként, az „onkológiai éberség” jegyében bátorítani lehet, azonban meghíváson és visszahíváson alapuló, szervezett népegészségügyi szűrővizsgálatként nem alkalmazhatók.</a:t>
            </a:r>
          </a:p>
        </p:txBody>
      </p:sp>
    </p:spTree>
    <p:extLst>
      <p:ext uri="{BB962C8B-B14F-4D97-AF65-F5344CB8AC3E}">
        <p14:creationId xmlns:p14="http://schemas.microsoft.com/office/powerpoint/2010/main" val="1237670736"/>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2. A SZŰRÉS SZAKMAI ÉS SZERVEZÉSI IRÁNYELVEI</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37311"/>
            <a:ext cx="8280920" cy="369332"/>
          </a:xfrm>
          <a:prstGeom prst="rect">
            <a:avLst/>
          </a:prstGeom>
          <a:noFill/>
        </p:spPr>
        <p:txBody>
          <a:bodyPr wrap="square" rtlCol="0">
            <a:spAutoFit/>
          </a:bodyPr>
          <a:lstStyle/>
          <a:p>
            <a:r>
              <a:rPr lang="hu-HU" dirty="0">
                <a:solidFill>
                  <a:srgbClr val="0070C0"/>
                </a:solidFill>
              </a:rPr>
              <a:t>A szűrővizsgálatok eredményességének megítélése IV.</a:t>
            </a:r>
          </a:p>
        </p:txBody>
      </p:sp>
      <p:graphicFrame>
        <p:nvGraphicFramePr>
          <p:cNvPr id="5" name="Táblázat 4">
            <a:extLst>
              <a:ext uri="{FF2B5EF4-FFF2-40B4-BE49-F238E27FC236}">
                <a16:creationId xmlns:a16="http://schemas.microsoft.com/office/drawing/2014/main" id="{DD836AA9-6DBD-47CC-9A70-24DEC7F3C38A}"/>
              </a:ext>
            </a:extLst>
          </p:cNvPr>
          <p:cNvGraphicFramePr>
            <a:graphicFrameLocks noGrp="1"/>
          </p:cNvGraphicFramePr>
          <p:nvPr>
            <p:extLst>
              <p:ext uri="{D42A27DB-BD31-4B8C-83A1-F6EECF244321}">
                <p14:modId xmlns:p14="http://schemas.microsoft.com/office/powerpoint/2010/main" val="601759379"/>
              </p:ext>
            </p:extLst>
          </p:nvPr>
        </p:nvGraphicFramePr>
        <p:xfrm>
          <a:off x="447987" y="2811819"/>
          <a:ext cx="8319517" cy="2590625"/>
        </p:xfrm>
        <a:graphic>
          <a:graphicData uri="http://schemas.openxmlformats.org/drawingml/2006/table">
            <a:tbl>
              <a:tblPr firstRow="1" bandRow="1">
                <a:tableStyleId>{5C22544A-7EE6-4342-B048-85BDC9FD1C3A}</a:tableStyleId>
              </a:tblPr>
              <a:tblGrid>
                <a:gridCol w="4078231">
                  <a:extLst>
                    <a:ext uri="{9D8B030D-6E8A-4147-A177-3AD203B41FA5}">
                      <a16:colId xmlns:a16="http://schemas.microsoft.com/office/drawing/2014/main" val="1206386639"/>
                    </a:ext>
                  </a:extLst>
                </a:gridCol>
                <a:gridCol w="4241286">
                  <a:extLst>
                    <a:ext uri="{9D8B030D-6E8A-4147-A177-3AD203B41FA5}">
                      <a16:colId xmlns:a16="http://schemas.microsoft.com/office/drawing/2014/main" val="3955258037"/>
                    </a:ext>
                  </a:extLst>
                </a:gridCol>
              </a:tblGrid>
              <a:tr h="330603">
                <a:tc gridSpan="2">
                  <a:txBody>
                    <a:bodyPr/>
                    <a:lstStyle/>
                    <a:p>
                      <a:pPr algn="ctr"/>
                      <a:r>
                        <a:rPr lang="hu-HU" sz="1600" b="1" dirty="0"/>
                        <a:t>Lehetséges haszon és okozható kár a vizsgált személy számára</a:t>
                      </a:r>
                    </a:p>
                  </a:txBody>
                  <a:tcPr/>
                </a:tc>
                <a:tc hMerge="1">
                  <a:txBody>
                    <a:bodyPr/>
                    <a:lstStyle/>
                    <a:p>
                      <a:endParaRPr lang="hu-HU" dirty="0"/>
                    </a:p>
                  </a:txBody>
                  <a:tcPr/>
                </a:tc>
                <a:extLst>
                  <a:ext uri="{0D108BD9-81ED-4DB2-BD59-A6C34878D82A}">
                    <a16:rowId xmlns:a16="http://schemas.microsoft.com/office/drawing/2014/main" val="3963559486"/>
                  </a:ext>
                </a:extLst>
              </a:tr>
              <a:tr h="2255345">
                <a:tc>
                  <a:txBody>
                    <a:bodyPr/>
                    <a:lstStyle/>
                    <a:p>
                      <a:pPr marL="285750" lvl="0" indent="-285750" algn="just">
                        <a:buFont typeface="Arial" panose="020B0604020202020204" pitchFamily="34" charset="0"/>
                        <a:buChar char="•"/>
                      </a:pPr>
                      <a:r>
                        <a:rPr lang="hu-HU" sz="1500" b="0" kern="1200" dirty="0">
                          <a:solidFill>
                            <a:schemeClr val="dk1"/>
                          </a:solidFill>
                          <a:effectLst/>
                          <a:latin typeface="+mn-lt"/>
                          <a:ea typeface="+mn-ea"/>
                          <a:cs typeface="+mn-cs"/>
                        </a:rPr>
                        <a:t>Javítja a gyógyulás esélyeit, csökkenti a halálozást</a:t>
                      </a:r>
                    </a:p>
                    <a:p>
                      <a:pPr marL="285750" indent="-285750" algn="just">
                        <a:buFont typeface="Arial" panose="020B0604020202020204" pitchFamily="34" charset="0"/>
                        <a:buChar char="•"/>
                      </a:pPr>
                      <a:endParaRPr lang="hu-HU" sz="1500" b="0" kern="1200" dirty="0">
                        <a:solidFill>
                          <a:schemeClr val="dk1"/>
                        </a:solidFill>
                        <a:effectLst/>
                        <a:latin typeface="+mn-lt"/>
                        <a:ea typeface="+mn-ea"/>
                        <a:cs typeface="+mn-cs"/>
                      </a:endParaRPr>
                    </a:p>
                    <a:p>
                      <a:pPr marL="285750" lvl="0" indent="-285750" algn="just">
                        <a:buFont typeface="Arial" panose="020B0604020202020204" pitchFamily="34" charset="0"/>
                        <a:buChar char="•"/>
                      </a:pPr>
                      <a:r>
                        <a:rPr lang="hu-HU" sz="1500" b="0" kern="1200" dirty="0">
                          <a:solidFill>
                            <a:schemeClr val="dk1"/>
                          </a:solidFill>
                          <a:effectLst/>
                          <a:latin typeface="+mn-lt"/>
                          <a:ea typeface="+mn-ea"/>
                          <a:cs typeface="+mn-cs"/>
                        </a:rPr>
                        <a:t>Kevésbé radikális gyógymódot lehet alkalmazni</a:t>
                      </a:r>
                    </a:p>
                    <a:p>
                      <a:pPr marL="285750" indent="-285750" algn="just">
                        <a:buFont typeface="Arial" panose="020B0604020202020204" pitchFamily="34" charset="0"/>
                        <a:buChar char="•"/>
                      </a:pPr>
                      <a:endParaRPr lang="hu-HU" sz="1500" b="0" kern="1200" dirty="0">
                        <a:solidFill>
                          <a:schemeClr val="dk1"/>
                        </a:solidFill>
                        <a:effectLst/>
                        <a:latin typeface="+mn-lt"/>
                        <a:ea typeface="+mn-ea"/>
                        <a:cs typeface="+mn-cs"/>
                      </a:endParaRPr>
                    </a:p>
                    <a:p>
                      <a:pPr marL="285750" indent="-285750" algn="just">
                        <a:buFont typeface="Arial" panose="020B0604020202020204" pitchFamily="34" charset="0"/>
                        <a:buChar char="•"/>
                      </a:pPr>
                      <a:r>
                        <a:rPr lang="hu-HU" sz="1500" b="0" kern="1200" dirty="0">
                          <a:solidFill>
                            <a:schemeClr val="dk1"/>
                          </a:solidFill>
                          <a:effectLst/>
                          <a:latin typeface="+mn-lt"/>
                          <a:ea typeface="+mn-ea"/>
                          <a:cs typeface="+mn-cs"/>
                        </a:rPr>
                        <a:t>A</a:t>
                      </a:r>
                      <a:r>
                        <a:rPr lang="hu-HU" sz="1500" b="0" kern="1200" baseline="0" dirty="0">
                          <a:solidFill>
                            <a:schemeClr val="dk1"/>
                          </a:solidFill>
                          <a:effectLst/>
                          <a:latin typeface="+mn-lt"/>
                          <a:ea typeface="+mn-ea"/>
                          <a:cs typeface="+mn-cs"/>
                        </a:rPr>
                        <a:t> </a:t>
                      </a:r>
                      <a:r>
                        <a:rPr lang="hu-HU" sz="1500" b="0" kern="1200" dirty="0">
                          <a:solidFill>
                            <a:schemeClr val="dk1"/>
                          </a:solidFill>
                          <a:effectLst/>
                          <a:latin typeface="+mn-lt"/>
                          <a:ea typeface="+mn-ea"/>
                          <a:cs typeface="+mn-cs"/>
                        </a:rPr>
                        <a:t>negatív eredménnyel járó szűrővizsgálat megnyugtatja a vizsgált személyt</a:t>
                      </a:r>
                      <a:endParaRPr lang="hu-HU" sz="1500" b="0" dirty="0"/>
                    </a:p>
                  </a:txBody>
                  <a:tcPr/>
                </a:tc>
                <a:tc>
                  <a:txBody>
                    <a:bodyPr/>
                    <a:lstStyle/>
                    <a:p>
                      <a:pPr marL="285750" lvl="0" indent="-285750" algn="just">
                        <a:buFont typeface="Arial" panose="020B0604020202020204" pitchFamily="34" charset="0"/>
                        <a:buChar char="•"/>
                      </a:pPr>
                      <a:r>
                        <a:rPr lang="hu-HU" sz="1500" kern="1200" dirty="0">
                          <a:solidFill>
                            <a:schemeClr val="dk1"/>
                          </a:solidFill>
                          <a:effectLst/>
                          <a:latin typeface="+mn-lt"/>
                          <a:ea typeface="+mn-ea"/>
                          <a:cs typeface="+mn-cs"/>
                        </a:rPr>
                        <a:t>Ha nem javítja a prognózist, meghosszabbítja a betegség tudatában töltött időt</a:t>
                      </a:r>
                    </a:p>
                    <a:p>
                      <a:pPr marL="0" indent="0" algn="just">
                        <a:buFont typeface="Arial" panose="020B0604020202020204" pitchFamily="34" charset="0"/>
                        <a:buNone/>
                      </a:pPr>
                      <a:endParaRPr lang="hu-HU" sz="1500" kern="1200" dirty="0">
                        <a:solidFill>
                          <a:schemeClr val="dk1"/>
                        </a:solidFill>
                        <a:effectLst/>
                        <a:latin typeface="+mn-lt"/>
                        <a:ea typeface="+mn-ea"/>
                        <a:cs typeface="+mn-cs"/>
                      </a:endParaRPr>
                    </a:p>
                    <a:p>
                      <a:pPr marL="285750" lvl="0" indent="-285750" algn="just">
                        <a:buFont typeface="Arial" panose="020B0604020202020204" pitchFamily="34" charset="0"/>
                        <a:buChar char="•"/>
                      </a:pPr>
                      <a:r>
                        <a:rPr lang="hu-HU" sz="1500" kern="1200" dirty="0">
                          <a:solidFill>
                            <a:schemeClr val="dk1"/>
                          </a:solidFill>
                          <a:effectLst/>
                          <a:latin typeface="+mn-lt"/>
                          <a:ea typeface="+mn-ea"/>
                          <a:cs typeface="+mn-cs"/>
                        </a:rPr>
                        <a:t>Határesetekben</a:t>
                      </a:r>
                      <a:r>
                        <a:rPr lang="hu-HU" sz="1500" kern="1200" baseline="0" dirty="0">
                          <a:solidFill>
                            <a:schemeClr val="dk1"/>
                          </a:solidFill>
                          <a:effectLst/>
                          <a:latin typeface="+mn-lt"/>
                          <a:ea typeface="+mn-ea"/>
                          <a:cs typeface="+mn-cs"/>
                        </a:rPr>
                        <a:t> </a:t>
                      </a:r>
                      <a:r>
                        <a:rPr lang="hu-HU" sz="1500" kern="1200" dirty="0">
                          <a:solidFill>
                            <a:schemeClr val="dk1"/>
                          </a:solidFill>
                          <a:effectLst/>
                          <a:latin typeface="+mn-lt"/>
                          <a:ea typeface="+mn-ea"/>
                          <a:cs typeface="+mn-cs"/>
                        </a:rPr>
                        <a:t>„túldiagnosztizálást” és túlkezelést eredményezhet</a:t>
                      </a:r>
                    </a:p>
                    <a:p>
                      <a:pPr marL="285750" indent="-285750" algn="just">
                        <a:buFont typeface="Arial" panose="020B0604020202020204" pitchFamily="34" charset="0"/>
                        <a:buChar char="•"/>
                      </a:pPr>
                      <a:endParaRPr lang="hu-HU" sz="1500" kern="1200" dirty="0">
                        <a:solidFill>
                          <a:schemeClr val="dk1"/>
                        </a:solidFill>
                        <a:effectLst/>
                        <a:latin typeface="+mn-lt"/>
                        <a:ea typeface="+mn-ea"/>
                        <a:cs typeface="+mn-cs"/>
                      </a:endParaRPr>
                    </a:p>
                    <a:p>
                      <a:pPr marL="285750" indent="-285750" algn="just">
                        <a:buFont typeface="Arial" panose="020B0604020202020204" pitchFamily="34" charset="0"/>
                        <a:buChar char="•"/>
                      </a:pPr>
                      <a:r>
                        <a:rPr lang="hu-HU" sz="1500" kern="1200" dirty="0">
                          <a:solidFill>
                            <a:schemeClr val="dk1"/>
                          </a:solidFill>
                          <a:effectLst/>
                          <a:latin typeface="+mn-lt"/>
                          <a:ea typeface="+mn-ea"/>
                          <a:cs typeface="+mn-cs"/>
                        </a:rPr>
                        <a:t>Nemkívánatos lélektani mellékhatásai lehetnek</a:t>
                      </a:r>
                      <a:endParaRPr lang="hu-HU" sz="1500" dirty="0"/>
                    </a:p>
                  </a:txBody>
                  <a:tcPr/>
                </a:tc>
                <a:extLst>
                  <a:ext uri="{0D108BD9-81ED-4DB2-BD59-A6C34878D82A}">
                    <a16:rowId xmlns:a16="http://schemas.microsoft.com/office/drawing/2014/main" val="3502903848"/>
                  </a:ext>
                </a:extLst>
              </a:tr>
            </a:tbl>
          </a:graphicData>
        </a:graphic>
      </p:graphicFrame>
      <p:sp>
        <p:nvSpPr>
          <p:cNvPr id="6" name="Szövegdoboz 5">
            <a:extLst>
              <a:ext uri="{FF2B5EF4-FFF2-40B4-BE49-F238E27FC236}">
                <a16:creationId xmlns:a16="http://schemas.microsoft.com/office/drawing/2014/main" id="{EA68E4E2-8EE4-47EF-9BA5-0D3DDC308FEC}"/>
              </a:ext>
            </a:extLst>
          </p:cNvPr>
          <p:cNvSpPr txBox="1"/>
          <p:nvPr/>
        </p:nvSpPr>
        <p:spPr>
          <a:xfrm>
            <a:off x="350472" y="1976715"/>
            <a:ext cx="8417032" cy="523220"/>
          </a:xfrm>
          <a:prstGeom prst="rect">
            <a:avLst/>
          </a:prstGeom>
          <a:noFill/>
        </p:spPr>
        <p:txBody>
          <a:bodyPr wrap="square" rtlCol="0">
            <a:spAutoFit/>
          </a:bodyPr>
          <a:lstStyle/>
          <a:p>
            <a:pPr algn="just"/>
            <a:r>
              <a:rPr lang="hu-HU" sz="1400" dirty="0"/>
              <a:t>A szűrés – mint bármely más tevékenység – a várt haszon mellett magában hordja a károkozás lehetőségét is: az elérhető haszon és az okozható kár között törékeny egyensúly áll fenn.</a:t>
            </a:r>
          </a:p>
        </p:txBody>
      </p:sp>
    </p:spTree>
    <p:extLst>
      <p:ext uri="{BB962C8B-B14F-4D97-AF65-F5344CB8AC3E}">
        <p14:creationId xmlns:p14="http://schemas.microsoft.com/office/powerpoint/2010/main" val="3344818881"/>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D32FC422-67D9-40C0-AFE3-0A11C5F3F3DF}"/>
              </a:ext>
            </a:extLst>
          </p:cNvPr>
          <p:cNvSpPr txBox="1"/>
          <p:nvPr/>
        </p:nvSpPr>
        <p:spPr>
          <a:xfrm>
            <a:off x="447987" y="1696868"/>
            <a:ext cx="8156461" cy="3754874"/>
          </a:xfrm>
          <a:prstGeom prst="rect">
            <a:avLst/>
          </a:prstGeom>
          <a:noFill/>
        </p:spPr>
        <p:txBody>
          <a:bodyPr wrap="square" rtlCol="0">
            <a:spAutoFit/>
          </a:bodyPr>
          <a:lstStyle/>
          <a:p>
            <a:pPr algn="just"/>
            <a:r>
              <a:rPr lang="hu-HU" sz="1400" dirty="0"/>
              <a:t>A citológiai vizsgálatra alapozott méhnyakszűrés hatásosságának meggyőző bizonyítékai az északi országok népességvizsgálataiból származnak, ahol a szervezett lakosságszűrést az 1960-as évektől kezdődően vezették be, 15-20 év alatt mind a méhnyakrák előfordulásának mutatói (morbiditás), mind a halálozás (mortalitás) mutatói mintegy 30-80 %-kal csökkentek, a szűrővizsgálatok intenzitásával és a lakosság átszűrtségével arányosan.</a:t>
            </a:r>
          </a:p>
          <a:p>
            <a:pPr algn="just"/>
            <a:endParaRPr lang="hu-HU" sz="1400" dirty="0"/>
          </a:p>
          <a:p>
            <a:pPr algn="just"/>
            <a:r>
              <a:rPr lang="hu-HU" sz="1400" dirty="0"/>
              <a:t>A nemzetközi tapasztalatok alapján a méhnyakszűrés széles körben alkalmazott népegészségügyi tevékenységgé vált Magyarországon is.</a:t>
            </a:r>
          </a:p>
          <a:p>
            <a:pPr algn="just"/>
            <a:endParaRPr lang="hu-HU" sz="1400" dirty="0"/>
          </a:p>
          <a:p>
            <a:pPr algn="just"/>
            <a:r>
              <a:rPr lang="hu-HU" sz="1400" i="1" dirty="0"/>
              <a:t>A méhnyakszűrés végrehajtásában kitüntetett szerepet játszanak a területi védőnők azáltal, hogy rájuk hárul a nők egészségnevelése, a személyes tanácsadás, a citológiai vizsgálatra szánt sejt-kenetvétel, valamint a szűrésen résztvevők követésének felelősségteljes feladata.</a:t>
            </a:r>
          </a:p>
          <a:p>
            <a:pPr algn="just"/>
            <a:endParaRPr lang="hu-HU" sz="1400" i="1" dirty="0"/>
          </a:p>
          <a:p>
            <a:pPr algn="just"/>
            <a:r>
              <a:rPr lang="hu-HU" sz="1400" dirty="0"/>
              <a:t>A méhnyakrák keletkezése időben elhúzódó, többszakaszos folyamat, amely fokozódó súlyosságú hámelváltozások során alakul ki. Kialakulását a méhnyak „rákmegelőző állapotai” mintegy 8-10 évvel megelőzik. Ezek a rák kialakulását megelőző hámelváltozások jelentik a méhnyakszűrés tényleges célállapotait.</a:t>
            </a:r>
          </a:p>
        </p:txBody>
      </p:sp>
      <p:sp>
        <p:nvSpPr>
          <p:cNvPr id="7" name="Szövegdoboz 6">
            <a:extLst>
              <a:ext uri="{FF2B5EF4-FFF2-40B4-BE49-F238E27FC236}">
                <a16:creationId xmlns:a16="http://schemas.microsoft.com/office/drawing/2014/main" id="{DE22D212-F29A-4336-A6BF-04AA806A1933}"/>
              </a:ext>
            </a:extLst>
          </p:cNvPr>
          <p:cNvSpPr txBox="1"/>
          <p:nvPr/>
        </p:nvSpPr>
        <p:spPr>
          <a:xfrm>
            <a:off x="431540" y="1256578"/>
            <a:ext cx="8280920" cy="369332"/>
          </a:xfrm>
          <a:prstGeom prst="rect">
            <a:avLst/>
          </a:prstGeom>
          <a:noFill/>
        </p:spPr>
        <p:txBody>
          <a:bodyPr wrap="square" rtlCol="0">
            <a:spAutoFit/>
          </a:bodyPr>
          <a:lstStyle/>
          <a:p>
            <a:r>
              <a:rPr lang="hu-HU" dirty="0">
                <a:solidFill>
                  <a:srgbClr val="0070C0"/>
                </a:solidFill>
              </a:rPr>
              <a:t>Bevezetés</a:t>
            </a:r>
          </a:p>
        </p:txBody>
      </p:sp>
    </p:spTree>
    <p:extLst>
      <p:ext uri="{BB962C8B-B14F-4D97-AF65-F5344CB8AC3E}">
        <p14:creationId xmlns:p14="http://schemas.microsoft.com/office/powerpoint/2010/main" val="292783628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29368"/>
            <a:ext cx="8280920" cy="369332"/>
          </a:xfrm>
          <a:prstGeom prst="rect">
            <a:avLst/>
          </a:prstGeom>
          <a:noFill/>
        </p:spPr>
        <p:txBody>
          <a:bodyPr wrap="square" rtlCol="0">
            <a:spAutoFit/>
          </a:bodyPr>
          <a:lstStyle/>
          <a:p>
            <a:r>
              <a:rPr lang="hu-HU" dirty="0">
                <a:solidFill>
                  <a:srgbClr val="0070C0"/>
                </a:solidFill>
              </a:rPr>
              <a:t>A méhnyakrák megelőző állapotai I.</a:t>
            </a:r>
          </a:p>
        </p:txBody>
      </p:sp>
      <p:sp>
        <p:nvSpPr>
          <p:cNvPr id="2" name="Szövegdoboz 1"/>
          <p:cNvSpPr txBox="1"/>
          <p:nvPr/>
        </p:nvSpPr>
        <p:spPr>
          <a:xfrm>
            <a:off x="323529" y="1920791"/>
            <a:ext cx="8496944" cy="2169825"/>
          </a:xfrm>
          <a:prstGeom prst="rect">
            <a:avLst/>
          </a:prstGeom>
          <a:noFill/>
        </p:spPr>
        <p:txBody>
          <a:bodyPr wrap="square" rtlCol="0">
            <a:spAutoFit/>
          </a:bodyPr>
          <a:lstStyle/>
          <a:p>
            <a:pPr algn="just"/>
            <a:r>
              <a:rPr lang="hu-HU" sz="1500" dirty="0"/>
              <a:t>A méhnyakrák és megelőző állapotai keletkezésének megértése, valamint a citológiai kenetvétel feltételezi a külső nemi szervek, és a méhnyak anatómiájának ismeretét. </a:t>
            </a:r>
          </a:p>
          <a:p>
            <a:pPr algn="just"/>
            <a:endParaRPr lang="hu-HU" sz="1500" dirty="0"/>
          </a:p>
          <a:p>
            <a:pPr algn="just"/>
            <a:r>
              <a:rPr lang="hu-HU" sz="1500" dirty="0"/>
              <a:t>E tekintetben a méhnyak hüvelybe domborodó része, a „</a:t>
            </a:r>
            <a:r>
              <a:rPr lang="hu-HU" sz="1500" dirty="0" err="1"/>
              <a:t>portio</a:t>
            </a:r>
            <a:r>
              <a:rPr lang="hu-HU" sz="1500" dirty="0"/>
              <a:t>” és a külső méhszáj és az azt borító többrétegű laphám, valamint a méh üregét a hüvellyel összekötő, egyrétegű hengerhámmal bélelt nyakcsatorna, és a nyakcsatornába nyíló belső méhszáj bír jelentőséggel. A </a:t>
            </a:r>
            <a:r>
              <a:rPr lang="hu-HU" sz="1500" dirty="0" err="1"/>
              <a:t>portio</a:t>
            </a:r>
            <a:r>
              <a:rPr lang="hu-HU" sz="1500" dirty="0"/>
              <a:t> laphámjának és a nyakcsatorna hengerhámjának találkozási vonalát </a:t>
            </a:r>
            <a:r>
              <a:rPr lang="hu-HU" sz="1500" i="1" dirty="0" err="1"/>
              <a:t>squamocolumnáris</a:t>
            </a:r>
            <a:r>
              <a:rPr lang="hu-HU" sz="1500" i="1" dirty="0"/>
              <a:t> </a:t>
            </a:r>
            <a:r>
              <a:rPr lang="hu-HU" sz="1500" i="1" dirty="0" err="1"/>
              <a:t>junkció-nak</a:t>
            </a:r>
            <a:r>
              <a:rPr lang="hu-HU" sz="1500" i="1" dirty="0"/>
              <a:t> </a:t>
            </a:r>
            <a:r>
              <a:rPr lang="hu-HU" sz="1500" dirty="0"/>
              <a:t>nevezik, amelynek az ad fontosságot, hogy innen indulnak ki a méhnyak hámrendellenességei. (5. sz. ábra).</a:t>
            </a:r>
          </a:p>
        </p:txBody>
      </p:sp>
      <p:pic>
        <p:nvPicPr>
          <p:cNvPr id="6" name="image5.jpeg">
            <a:extLst>
              <a:ext uri="{FF2B5EF4-FFF2-40B4-BE49-F238E27FC236}">
                <a16:creationId xmlns:a16="http://schemas.microsoft.com/office/drawing/2014/main" id="{0FAB5E3F-E3F6-4B4D-88DB-7FD7DCE2CBB3}"/>
              </a:ext>
            </a:extLst>
          </p:cNvPr>
          <p:cNvPicPr/>
          <p:nvPr/>
        </p:nvPicPr>
        <p:blipFill>
          <a:blip r:embed="rId3" cstate="print"/>
          <a:stretch>
            <a:fillRect/>
          </a:stretch>
        </p:blipFill>
        <p:spPr>
          <a:xfrm>
            <a:off x="169110" y="4321448"/>
            <a:ext cx="5721985" cy="1938655"/>
          </a:xfrm>
          <a:prstGeom prst="rect">
            <a:avLst/>
          </a:prstGeom>
        </p:spPr>
      </p:pic>
      <p:sp>
        <p:nvSpPr>
          <p:cNvPr id="7" name="Szövegdoboz 6">
            <a:extLst>
              <a:ext uri="{FF2B5EF4-FFF2-40B4-BE49-F238E27FC236}">
                <a16:creationId xmlns:a16="http://schemas.microsoft.com/office/drawing/2014/main" id="{E958B9D8-91F3-4182-ABB8-57D6B03466F0}"/>
              </a:ext>
            </a:extLst>
          </p:cNvPr>
          <p:cNvSpPr txBox="1"/>
          <p:nvPr/>
        </p:nvSpPr>
        <p:spPr>
          <a:xfrm>
            <a:off x="6159814" y="4443539"/>
            <a:ext cx="2539147" cy="938719"/>
          </a:xfrm>
          <a:prstGeom prst="rect">
            <a:avLst/>
          </a:prstGeom>
          <a:noFill/>
        </p:spPr>
        <p:txBody>
          <a:bodyPr wrap="square" rtlCol="0">
            <a:spAutoFit/>
          </a:bodyPr>
          <a:lstStyle/>
          <a:p>
            <a:pPr algn="just"/>
            <a:r>
              <a:rPr lang="hu-HU" sz="1100" dirty="0"/>
              <a:t>5. ábra: A méhnyak hámjának két típusa és a kétféle hám átmenete (Forrás: </a:t>
            </a:r>
            <a:r>
              <a:rPr lang="hu-HU" sz="1100" dirty="0" err="1"/>
              <a:t>Comprehensive</a:t>
            </a:r>
            <a:r>
              <a:rPr lang="hu-HU" sz="1100" dirty="0"/>
              <a:t> </a:t>
            </a:r>
            <a:r>
              <a:rPr lang="hu-HU" sz="1100" dirty="0" err="1"/>
              <a:t>Cervical</a:t>
            </a:r>
            <a:r>
              <a:rPr lang="hu-HU" sz="1100" dirty="0"/>
              <a:t> </a:t>
            </a:r>
            <a:r>
              <a:rPr lang="hu-HU" sz="1100" dirty="0" err="1"/>
              <a:t>Cancer</a:t>
            </a:r>
            <a:r>
              <a:rPr lang="hu-HU" sz="1100" dirty="0"/>
              <a:t> </a:t>
            </a:r>
            <a:r>
              <a:rPr lang="hu-HU" sz="1100" dirty="0" err="1"/>
              <a:t>Control</a:t>
            </a:r>
            <a:r>
              <a:rPr lang="hu-HU" sz="1100" dirty="0"/>
              <a:t> – a </a:t>
            </a:r>
            <a:r>
              <a:rPr lang="hu-HU" sz="1100" dirty="0" err="1"/>
              <a:t>guide</a:t>
            </a:r>
            <a:r>
              <a:rPr lang="hu-HU" sz="1100" dirty="0"/>
              <a:t> </a:t>
            </a:r>
            <a:r>
              <a:rPr lang="hu-HU" sz="1100" dirty="0" err="1"/>
              <a:t>to</a:t>
            </a:r>
            <a:r>
              <a:rPr lang="hu-HU" sz="1100" dirty="0"/>
              <a:t> </a:t>
            </a:r>
            <a:r>
              <a:rPr lang="hu-HU" sz="1100" dirty="0" err="1"/>
              <a:t>essential</a:t>
            </a:r>
            <a:r>
              <a:rPr lang="hu-HU" sz="1100" dirty="0"/>
              <a:t> </a:t>
            </a:r>
            <a:r>
              <a:rPr lang="hu-HU" sz="1100" dirty="0" err="1"/>
              <a:t>practise</a:t>
            </a:r>
            <a:r>
              <a:rPr lang="hu-HU" sz="1100" dirty="0"/>
              <a:t>. WHO. 2006.</a:t>
            </a:r>
            <a:r>
              <a:rPr lang="hu-HU" sz="1100" i="1" dirty="0"/>
              <a:t>)</a:t>
            </a:r>
          </a:p>
        </p:txBody>
      </p:sp>
    </p:spTree>
    <p:extLst>
      <p:ext uri="{BB962C8B-B14F-4D97-AF65-F5344CB8AC3E}">
        <p14:creationId xmlns:p14="http://schemas.microsoft.com/office/powerpoint/2010/main" val="396000458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84709"/>
            <a:ext cx="8280920" cy="369332"/>
          </a:xfrm>
          <a:prstGeom prst="rect">
            <a:avLst/>
          </a:prstGeom>
          <a:noFill/>
        </p:spPr>
        <p:txBody>
          <a:bodyPr wrap="square" rtlCol="0">
            <a:spAutoFit/>
          </a:bodyPr>
          <a:lstStyle/>
          <a:p>
            <a:r>
              <a:rPr lang="hu-HU" dirty="0">
                <a:solidFill>
                  <a:srgbClr val="0070C0"/>
                </a:solidFill>
              </a:rPr>
              <a:t>A méhnyakrák megelőző állapotai II.</a:t>
            </a:r>
          </a:p>
        </p:txBody>
      </p:sp>
      <p:sp>
        <p:nvSpPr>
          <p:cNvPr id="2" name="Szövegdoboz 1"/>
          <p:cNvSpPr txBox="1"/>
          <p:nvPr/>
        </p:nvSpPr>
        <p:spPr>
          <a:xfrm>
            <a:off x="447987" y="1988840"/>
            <a:ext cx="8156461" cy="2631490"/>
          </a:xfrm>
          <a:prstGeom prst="rect">
            <a:avLst/>
          </a:prstGeom>
          <a:noFill/>
        </p:spPr>
        <p:txBody>
          <a:bodyPr wrap="square" rtlCol="0">
            <a:spAutoFit/>
          </a:bodyPr>
          <a:lstStyle/>
          <a:p>
            <a:pPr algn="just"/>
            <a:r>
              <a:rPr lang="hu-HU" sz="1500" dirty="0"/>
              <a:t>Kiemelt jelentősége van annak, hogy ez a találkozási pont a serdülőkorban, a reprodukciós korban, a várandósság  alatt és után, valamint a menopauza alatt és után kifelé, a </a:t>
            </a:r>
            <a:r>
              <a:rPr lang="hu-HU" sz="1500" dirty="0" err="1"/>
              <a:t>portio</a:t>
            </a:r>
            <a:r>
              <a:rPr lang="hu-HU" sz="1500" dirty="0"/>
              <a:t> felszínre, vagy befelé, a nyakcsatornába áthelyeződik. Az átmeneti zóna „mozgásában” hormonális hatások játszanak szerepet.</a:t>
            </a:r>
          </a:p>
          <a:p>
            <a:pPr algn="just"/>
            <a:r>
              <a:rPr lang="hu-HU" sz="1500" dirty="0"/>
              <a:t> </a:t>
            </a:r>
          </a:p>
          <a:p>
            <a:pPr algn="just"/>
            <a:r>
              <a:rPr lang="hu-HU" sz="1500" dirty="0"/>
              <a:t>A </a:t>
            </a:r>
            <a:r>
              <a:rPr lang="hu-HU" sz="1500" i="1" dirty="0"/>
              <a:t>„rákmegelőző állapotok” </a:t>
            </a:r>
            <a:r>
              <a:rPr lang="hu-HU" sz="1500" dirty="0"/>
              <a:t>elnevezés alatt fokozódóan súlyos hámelváltozásokat értünk. Megjelölésükre a leíró jellegű kórszövettani osztályozás a „sejt-</a:t>
            </a:r>
            <a:r>
              <a:rPr lang="hu-HU" sz="1500" dirty="0" err="1"/>
              <a:t>atípia</a:t>
            </a:r>
            <a:r>
              <a:rPr lang="hu-HU" sz="1500" dirty="0"/>
              <a:t>”, vagy „</a:t>
            </a:r>
            <a:r>
              <a:rPr lang="hu-HU" sz="1500" dirty="0" err="1"/>
              <a:t>cervikális</a:t>
            </a:r>
            <a:r>
              <a:rPr lang="hu-HU" sz="1500" dirty="0"/>
              <a:t> </a:t>
            </a:r>
            <a:r>
              <a:rPr lang="hu-HU" sz="1500" dirty="0" err="1"/>
              <a:t>diszplázia</a:t>
            </a:r>
            <a:r>
              <a:rPr lang="hu-HU" sz="1500" dirty="0"/>
              <a:t>” elnevezést ajánlotta, amelyek gyűjtőfogalmak. Összefoglalják azokat az állapotokat, amelyekben a hámot részben, vagy egészben a daganatsejtek biológiai és morfológiai jellegzetességeit mutató sejtek foglalják el (érésgátlás, a differenciálódás elmaradása, fokozott oszlási tevékenység), de nem lépik át a hámborítás alaphártyáját.</a:t>
            </a:r>
          </a:p>
        </p:txBody>
      </p:sp>
    </p:spTree>
    <p:extLst>
      <p:ext uri="{BB962C8B-B14F-4D97-AF65-F5344CB8AC3E}">
        <p14:creationId xmlns:p14="http://schemas.microsoft.com/office/powerpoint/2010/main" val="405355309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84709"/>
            <a:ext cx="8280920" cy="369332"/>
          </a:xfrm>
          <a:prstGeom prst="rect">
            <a:avLst/>
          </a:prstGeom>
          <a:noFill/>
        </p:spPr>
        <p:txBody>
          <a:bodyPr wrap="square" rtlCol="0">
            <a:spAutoFit/>
          </a:bodyPr>
          <a:lstStyle/>
          <a:p>
            <a:r>
              <a:rPr lang="hu-HU" dirty="0">
                <a:solidFill>
                  <a:srgbClr val="0070C0"/>
                </a:solidFill>
              </a:rPr>
              <a:t>A méhnyakrák megelőző állapotai és rákja I.</a:t>
            </a:r>
          </a:p>
        </p:txBody>
      </p:sp>
      <p:sp>
        <p:nvSpPr>
          <p:cNvPr id="2" name="Szövegdoboz 1"/>
          <p:cNvSpPr txBox="1"/>
          <p:nvPr/>
        </p:nvSpPr>
        <p:spPr>
          <a:xfrm>
            <a:off x="421451" y="1988840"/>
            <a:ext cx="8195533" cy="1477328"/>
          </a:xfrm>
          <a:prstGeom prst="rect">
            <a:avLst/>
          </a:prstGeom>
          <a:noFill/>
        </p:spPr>
        <p:txBody>
          <a:bodyPr wrap="square" rtlCol="0">
            <a:spAutoFit/>
          </a:bodyPr>
          <a:lstStyle/>
          <a:p>
            <a:pPr algn="just"/>
            <a:r>
              <a:rPr lang="hu-HU" sz="1500" dirty="0"/>
              <a:t>A hámelváltozásoknak kiterjedésük, és az „</a:t>
            </a:r>
            <a:r>
              <a:rPr lang="hu-HU" sz="1500" dirty="0" err="1"/>
              <a:t>atípia</a:t>
            </a:r>
            <a:r>
              <a:rPr lang="hu-HU" sz="1500" dirty="0"/>
              <a:t>” súlyossága szerint három fokozatát különítik el. Legenyhébb változata a normális, ép hámtól alig különbözik (</a:t>
            </a:r>
            <a:r>
              <a:rPr lang="hu-HU" sz="1500" dirty="0" err="1"/>
              <a:t>cervikális</a:t>
            </a:r>
            <a:r>
              <a:rPr lang="hu-HU" sz="1500" dirty="0"/>
              <a:t> </a:t>
            </a:r>
            <a:r>
              <a:rPr lang="hu-HU" sz="1500" dirty="0" err="1"/>
              <a:t>intraepiteliális</a:t>
            </a:r>
            <a:r>
              <a:rPr lang="hu-HU" sz="1500" dirty="0"/>
              <a:t> </a:t>
            </a:r>
            <a:r>
              <a:rPr lang="hu-HU" sz="1500" dirty="0" err="1"/>
              <a:t>neoplázia</a:t>
            </a:r>
            <a:r>
              <a:rPr lang="hu-HU" sz="1500" dirty="0"/>
              <a:t>, CIN 1), súlyosabb fokozatai viszont (CIN 2, CIN 3) a hámborításon belül maradó ráktól szinte már meg sem </a:t>
            </a:r>
            <a:r>
              <a:rPr lang="hu-HU" sz="1500" dirty="0" err="1"/>
              <a:t>különböztethető</a:t>
            </a:r>
            <a:r>
              <a:rPr lang="hu-HU" sz="1500" dirty="0"/>
              <a:t> „határesetek”. A legsúlyosabb elváltozást (CIN 3)</a:t>
            </a:r>
            <a:r>
              <a:rPr lang="hu-HU" sz="1500" i="1" dirty="0"/>
              <a:t>, </a:t>
            </a:r>
            <a:r>
              <a:rPr lang="hu-HU" sz="1500" dirty="0"/>
              <a:t>amely már mutatja a rák minden alaki jellegzetességét a </a:t>
            </a:r>
            <a:r>
              <a:rPr lang="hu-HU" sz="1500" dirty="0" err="1"/>
              <a:t>mélybeterjedés</a:t>
            </a:r>
            <a:r>
              <a:rPr lang="hu-HU" sz="1500" dirty="0"/>
              <a:t> (invázió) kivételével, </a:t>
            </a:r>
            <a:r>
              <a:rPr lang="hu-HU" sz="1500" i="1" dirty="0"/>
              <a:t>in situ ráknak is nevezik. (6.sz  ábra)</a:t>
            </a:r>
          </a:p>
        </p:txBody>
      </p:sp>
      <p:pic>
        <p:nvPicPr>
          <p:cNvPr id="6" name="image6.jpeg">
            <a:extLst>
              <a:ext uri="{FF2B5EF4-FFF2-40B4-BE49-F238E27FC236}">
                <a16:creationId xmlns:a16="http://schemas.microsoft.com/office/drawing/2014/main" id="{852C7748-615D-444F-A8AB-6A7D6EE92D9A}"/>
              </a:ext>
            </a:extLst>
          </p:cNvPr>
          <p:cNvPicPr/>
          <p:nvPr/>
        </p:nvPicPr>
        <p:blipFill>
          <a:blip r:embed="rId3" cstate="print"/>
          <a:stretch>
            <a:fillRect/>
          </a:stretch>
        </p:blipFill>
        <p:spPr>
          <a:xfrm>
            <a:off x="421451" y="3407009"/>
            <a:ext cx="5361940" cy="2473960"/>
          </a:xfrm>
          <a:prstGeom prst="rect">
            <a:avLst/>
          </a:prstGeom>
        </p:spPr>
      </p:pic>
      <p:sp>
        <p:nvSpPr>
          <p:cNvPr id="7" name="Szövegdoboz 6">
            <a:extLst>
              <a:ext uri="{FF2B5EF4-FFF2-40B4-BE49-F238E27FC236}">
                <a16:creationId xmlns:a16="http://schemas.microsoft.com/office/drawing/2014/main" id="{C9C86CDA-0C8C-4C6E-B594-5CF88D5EACD0}"/>
              </a:ext>
            </a:extLst>
          </p:cNvPr>
          <p:cNvSpPr txBox="1"/>
          <p:nvPr/>
        </p:nvSpPr>
        <p:spPr>
          <a:xfrm>
            <a:off x="5993291" y="4242681"/>
            <a:ext cx="2395133" cy="430887"/>
          </a:xfrm>
          <a:prstGeom prst="rect">
            <a:avLst/>
          </a:prstGeom>
          <a:noFill/>
        </p:spPr>
        <p:txBody>
          <a:bodyPr wrap="square" rtlCol="0">
            <a:spAutoFit/>
          </a:bodyPr>
          <a:lstStyle/>
          <a:p>
            <a:pPr algn="just"/>
            <a:r>
              <a:rPr lang="hu-HU" sz="1100" i="1" dirty="0"/>
              <a:t>6</a:t>
            </a:r>
            <a:r>
              <a:rPr lang="hu-HU" sz="1100" dirty="0"/>
              <a:t>. ábra: A hámeltávolítás folyamata a rák kialakulásában</a:t>
            </a:r>
            <a:endParaRPr lang="hu-HU" sz="1100" i="1" dirty="0"/>
          </a:p>
        </p:txBody>
      </p:sp>
    </p:spTree>
    <p:extLst>
      <p:ext uri="{BB962C8B-B14F-4D97-AF65-F5344CB8AC3E}">
        <p14:creationId xmlns:p14="http://schemas.microsoft.com/office/powerpoint/2010/main" val="328363958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2744" y="1358632"/>
            <a:ext cx="8280920" cy="369332"/>
          </a:xfrm>
          <a:prstGeom prst="rect">
            <a:avLst/>
          </a:prstGeom>
          <a:noFill/>
        </p:spPr>
        <p:txBody>
          <a:bodyPr wrap="square" rtlCol="0">
            <a:spAutoFit/>
          </a:bodyPr>
          <a:lstStyle/>
          <a:p>
            <a:r>
              <a:rPr lang="hu-HU" dirty="0">
                <a:solidFill>
                  <a:srgbClr val="0070C0"/>
                </a:solidFill>
              </a:rPr>
              <a:t>A méhnyakrák megelőző állapotai és rákja II.</a:t>
            </a:r>
          </a:p>
        </p:txBody>
      </p:sp>
      <p:sp>
        <p:nvSpPr>
          <p:cNvPr id="2" name="Szövegdoboz 1"/>
          <p:cNvSpPr txBox="1"/>
          <p:nvPr/>
        </p:nvSpPr>
        <p:spPr>
          <a:xfrm>
            <a:off x="323529" y="1735604"/>
            <a:ext cx="8496944" cy="1477328"/>
          </a:xfrm>
          <a:prstGeom prst="rect">
            <a:avLst/>
          </a:prstGeom>
          <a:noFill/>
        </p:spPr>
        <p:txBody>
          <a:bodyPr wrap="square" rtlCol="0">
            <a:spAutoFit/>
          </a:bodyPr>
          <a:lstStyle/>
          <a:p>
            <a:pPr algn="just"/>
            <a:r>
              <a:rPr lang="hu-HU" sz="1500" dirty="0"/>
              <a:t>A </a:t>
            </a:r>
            <a:r>
              <a:rPr lang="hu-HU" sz="1500" dirty="0" err="1"/>
              <a:t>kezeletlen</a:t>
            </a:r>
            <a:r>
              <a:rPr lang="hu-HU" sz="1500" dirty="0"/>
              <a:t> </a:t>
            </a:r>
            <a:r>
              <a:rPr lang="hu-HU" sz="1500" dirty="0" err="1"/>
              <a:t>diszpláziás</a:t>
            </a:r>
            <a:r>
              <a:rPr lang="hu-HU" sz="1500" dirty="0"/>
              <a:t> esetek nagy többsége néhány éven belül visszafejlődik („</a:t>
            </a:r>
            <a:r>
              <a:rPr lang="hu-HU" sz="1500" dirty="0" err="1"/>
              <a:t>regrediál</a:t>
            </a:r>
            <a:r>
              <a:rPr lang="hu-HU" sz="1500" dirty="0"/>
              <a:t>”), más hányaduk súlyosbodik, és végül valódi rákká alakulhat („</a:t>
            </a:r>
            <a:r>
              <a:rPr lang="hu-HU" sz="1500" dirty="0" err="1"/>
              <a:t>progrediál</a:t>
            </a:r>
            <a:r>
              <a:rPr lang="hu-HU" sz="1500" dirty="0"/>
              <a:t>”); ennek valószínűsége a korral nő. </a:t>
            </a:r>
          </a:p>
          <a:p>
            <a:pPr algn="just"/>
            <a:endParaRPr lang="hu-HU" sz="1500" dirty="0"/>
          </a:p>
          <a:p>
            <a:pPr algn="just"/>
            <a:r>
              <a:rPr lang="hu-HU" sz="1500" dirty="0"/>
              <a:t>Ez a tény óvatosságra int: ha a szűrővizsgálat csak a fiatalabb korcsoportokra összpontosít, fennáll a „túldiagnosztizálás” és „túlkezelés” kockázata.</a:t>
            </a:r>
          </a:p>
        </p:txBody>
      </p:sp>
      <p:sp>
        <p:nvSpPr>
          <p:cNvPr id="6" name="Szövegdoboz 5">
            <a:extLst>
              <a:ext uri="{FF2B5EF4-FFF2-40B4-BE49-F238E27FC236}">
                <a16:creationId xmlns:a16="http://schemas.microsoft.com/office/drawing/2014/main" id="{20A629F9-1B6D-4CA4-8E1A-0C8DDD37BC6E}"/>
              </a:ext>
            </a:extLst>
          </p:cNvPr>
          <p:cNvSpPr txBox="1"/>
          <p:nvPr/>
        </p:nvSpPr>
        <p:spPr>
          <a:xfrm>
            <a:off x="322744" y="3421542"/>
            <a:ext cx="8280920" cy="369332"/>
          </a:xfrm>
          <a:prstGeom prst="rect">
            <a:avLst/>
          </a:prstGeom>
          <a:noFill/>
        </p:spPr>
        <p:txBody>
          <a:bodyPr wrap="square" rtlCol="0">
            <a:spAutoFit/>
          </a:bodyPr>
          <a:lstStyle/>
          <a:p>
            <a:r>
              <a:rPr lang="hu-HU" dirty="0">
                <a:solidFill>
                  <a:srgbClr val="0070C0"/>
                </a:solidFill>
              </a:rPr>
              <a:t>A szervezett</a:t>
            </a:r>
            <a:r>
              <a:rPr lang="hu-HU" dirty="0"/>
              <a:t> </a:t>
            </a:r>
            <a:r>
              <a:rPr lang="hu-HU" dirty="0">
                <a:solidFill>
                  <a:srgbClr val="0070C0"/>
                </a:solidFill>
              </a:rPr>
              <a:t>szűrés</a:t>
            </a:r>
            <a:r>
              <a:rPr lang="hu-HU" dirty="0"/>
              <a:t> </a:t>
            </a:r>
            <a:r>
              <a:rPr lang="hu-HU" dirty="0">
                <a:solidFill>
                  <a:srgbClr val="0070C0"/>
                </a:solidFill>
              </a:rPr>
              <a:t>stratégiája:</a:t>
            </a:r>
            <a:r>
              <a:rPr lang="hu-HU" dirty="0"/>
              <a:t> </a:t>
            </a:r>
            <a:r>
              <a:rPr lang="hu-HU" dirty="0">
                <a:solidFill>
                  <a:srgbClr val="0070C0"/>
                </a:solidFill>
              </a:rPr>
              <a:t>életkor és gyakoriság I.</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322745" y="3847590"/>
            <a:ext cx="8425720" cy="1938992"/>
          </a:xfrm>
          <a:prstGeom prst="rect">
            <a:avLst/>
          </a:prstGeom>
          <a:noFill/>
        </p:spPr>
        <p:txBody>
          <a:bodyPr wrap="square" rtlCol="0">
            <a:spAutoFit/>
          </a:bodyPr>
          <a:lstStyle/>
          <a:p>
            <a:pPr algn="just"/>
            <a:r>
              <a:rPr lang="hu-HU" sz="1500" dirty="0"/>
              <a:t>A szervezett szűrés gyakorlatában a két leginkább vitatott kérdés, hogy milyen korcsoportokra ajánlatos kiterjeszteni a szűrést, és milyen gyakorisággal kell végezni.</a:t>
            </a:r>
          </a:p>
          <a:p>
            <a:pPr algn="just"/>
            <a:endParaRPr lang="hu-HU" sz="1500" dirty="0"/>
          </a:p>
          <a:p>
            <a:pPr algn="just"/>
            <a:r>
              <a:rPr lang="hu-HU" sz="1500" dirty="0"/>
              <a:t>Ajánlások </a:t>
            </a:r>
            <a:r>
              <a:rPr lang="hu-HU" sz="1500" dirty="0">
                <a:solidFill>
                  <a:srgbClr val="00B050"/>
                </a:solidFill>
              </a:rPr>
              <a:t>a szűrés megkezdését a 25. </a:t>
            </a:r>
            <a:r>
              <a:rPr lang="hu-HU" sz="1500" i="1" dirty="0">
                <a:solidFill>
                  <a:srgbClr val="00B050"/>
                </a:solidFill>
              </a:rPr>
              <a:t>életévtől </a:t>
            </a:r>
            <a:r>
              <a:rPr lang="hu-HU" sz="1500" dirty="0">
                <a:solidFill>
                  <a:srgbClr val="00B050"/>
                </a:solidFill>
              </a:rPr>
              <a:t>ajánlják</a:t>
            </a:r>
            <a:r>
              <a:rPr lang="hu-HU" sz="1500" dirty="0"/>
              <a:t>. Az ajánlás alapja az a patológiai-statisztikai megfigyelés, amely szerint a méhnyakrák okozta halálozás a népességben (a klinikai gyakorlatban szórványosan korábbi életkorban is előfordulhat) a 35. életévtől válik mind gyakoribbá; előfordulása az 50. életév körül tetőzik, majd csökken, és 60 év körül közép magas szinten állandósul, majd csökkenőre fordul. </a:t>
            </a:r>
          </a:p>
        </p:txBody>
      </p:sp>
    </p:spTree>
    <p:extLst>
      <p:ext uri="{BB962C8B-B14F-4D97-AF65-F5344CB8AC3E}">
        <p14:creationId xmlns:p14="http://schemas.microsoft.com/office/powerpoint/2010/main" val="363660375"/>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84709"/>
            <a:ext cx="8280920" cy="369332"/>
          </a:xfrm>
          <a:prstGeom prst="rect">
            <a:avLst/>
          </a:prstGeom>
          <a:noFill/>
        </p:spPr>
        <p:txBody>
          <a:bodyPr wrap="square" rtlCol="0">
            <a:spAutoFit/>
          </a:bodyPr>
          <a:lstStyle/>
          <a:p>
            <a:r>
              <a:rPr lang="hu-HU" dirty="0">
                <a:solidFill>
                  <a:srgbClr val="0070C0"/>
                </a:solidFill>
              </a:rPr>
              <a:t>A szervezett</a:t>
            </a:r>
            <a:r>
              <a:rPr lang="hu-HU" dirty="0"/>
              <a:t> </a:t>
            </a:r>
            <a:r>
              <a:rPr lang="hu-HU" dirty="0">
                <a:solidFill>
                  <a:srgbClr val="0070C0"/>
                </a:solidFill>
              </a:rPr>
              <a:t>szűrés</a:t>
            </a:r>
            <a:r>
              <a:rPr lang="hu-HU" dirty="0"/>
              <a:t> </a:t>
            </a:r>
            <a:r>
              <a:rPr lang="hu-HU" dirty="0">
                <a:solidFill>
                  <a:srgbClr val="0070C0"/>
                </a:solidFill>
              </a:rPr>
              <a:t>stratégiája:</a:t>
            </a:r>
            <a:r>
              <a:rPr lang="hu-HU" dirty="0"/>
              <a:t> </a:t>
            </a:r>
            <a:r>
              <a:rPr lang="hu-HU" dirty="0">
                <a:solidFill>
                  <a:srgbClr val="0070C0"/>
                </a:solidFill>
              </a:rPr>
              <a:t>életkor és gyakoriság II.</a:t>
            </a:r>
          </a:p>
        </p:txBody>
      </p:sp>
      <p:sp>
        <p:nvSpPr>
          <p:cNvPr id="2" name="Szövegdoboz 1"/>
          <p:cNvSpPr txBox="1"/>
          <p:nvPr/>
        </p:nvSpPr>
        <p:spPr>
          <a:xfrm>
            <a:off x="447987" y="1988840"/>
            <a:ext cx="8156461" cy="3785652"/>
          </a:xfrm>
          <a:prstGeom prst="rect">
            <a:avLst/>
          </a:prstGeom>
          <a:noFill/>
        </p:spPr>
        <p:txBody>
          <a:bodyPr wrap="square" rtlCol="0">
            <a:spAutoFit/>
          </a:bodyPr>
          <a:lstStyle/>
          <a:p>
            <a:pPr algn="just"/>
            <a:r>
              <a:rPr lang="hu-HU" sz="1500" dirty="0"/>
              <a:t>Ugyanakkor a méhnyakrák fejlődésmenetéről tudjuk, hogy a méhnyakrák megelőző állapotai hosszú évekig időznek a </a:t>
            </a:r>
            <a:r>
              <a:rPr lang="hu-HU" sz="1500" dirty="0" err="1"/>
              <a:t>preklinikai</a:t>
            </a:r>
            <a:r>
              <a:rPr lang="hu-HU" sz="1500" dirty="0"/>
              <a:t> kimutathatóság (PCDP) </a:t>
            </a:r>
            <a:r>
              <a:rPr lang="hu-HU" sz="1500" dirty="0" err="1"/>
              <a:t>szakában</a:t>
            </a:r>
            <a:r>
              <a:rPr lang="hu-HU" sz="1500" dirty="0"/>
              <a:t>, és – ha </a:t>
            </a:r>
            <a:r>
              <a:rPr lang="hu-HU" sz="1500" dirty="0" err="1"/>
              <a:t>progrediálnak</a:t>
            </a:r>
            <a:r>
              <a:rPr lang="hu-HU" sz="1500" dirty="0"/>
              <a:t> – mintegy 10 évvel előzik meg az </a:t>
            </a:r>
            <a:r>
              <a:rPr lang="hu-HU" sz="1500" dirty="0" err="1"/>
              <a:t>invazív</a:t>
            </a:r>
            <a:r>
              <a:rPr lang="hu-HU" sz="1500" dirty="0"/>
              <a:t> méhnyakrák kialakulását. Ebből következik, hogy a 25. életévtől kezdődő rendszeres szűrővizsgálat teljes biztonságot ad az </a:t>
            </a:r>
            <a:r>
              <a:rPr lang="hu-HU" sz="1500" dirty="0" err="1"/>
              <a:t>invazív</a:t>
            </a:r>
            <a:r>
              <a:rPr lang="hu-HU" sz="1500" dirty="0"/>
              <a:t> méhnyakrák kialakulásával szemben. </a:t>
            </a:r>
            <a:r>
              <a:rPr lang="hu-HU" sz="1500" dirty="0">
                <a:solidFill>
                  <a:srgbClr val="00B050"/>
                </a:solidFill>
              </a:rPr>
              <a:t>A 65. életévben határozták meg azt a korhatárt, amikor – kivételektől eltekintve – a nőket már szükségtelen szűrésre behívni.</a:t>
            </a:r>
          </a:p>
          <a:p>
            <a:pPr algn="just"/>
            <a:r>
              <a:rPr lang="hu-HU" sz="1500" dirty="0"/>
              <a:t> </a:t>
            </a:r>
          </a:p>
          <a:p>
            <a:pPr algn="just"/>
            <a:r>
              <a:rPr lang="hu-HU" sz="1500" dirty="0"/>
              <a:t>Az ajánlások a szűrés háromévenkénti ismétlését tartják szükségesnek és elégségesnek.</a:t>
            </a:r>
          </a:p>
          <a:p>
            <a:pPr algn="just"/>
            <a:r>
              <a:rPr lang="hu-HU" sz="1500" dirty="0"/>
              <a:t>Magyarországon számos nőgyógyász szakember tartja kívánatosnak a 25 év alatti, szexuálisan aktív, fogamzásgátlót használó nők rendszeres szűrését, valamint a szűrés évenkénti ismétlését minden életkorban. Ezt a gyakorlatot azonban a megszokáson túl semmiféle érv nem támasztja alá. (A népegészségügyi, szervezett szűrővizsgálatra vonatkozó ajánlás természetesen nem szól az évenkénti, vagy akár gyakoribb nőgyógyászati ellenőrzésen, gondozáson való részvétel ellen.)</a:t>
            </a:r>
          </a:p>
          <a:p>
            <a:pPr algn="just"/>
            <a:endParaRPr lang="hu-HU" sz="1500" dirty="0"/>
          </a:p>
          <a:p>
            <a:pPr algn="just"/>
            <a:r>
              <a:rPr lang="hu-HU" sz="1500" dirty="0"/>
              <a:t>A szűrővizsgálatra jogosultság egyetlen kritériuma az életkor.</a:t>
            </a:r>
          </a:p>
        </p:txBody>
      </p:sp>
    </p:spTree>
    <p:extLst>
      <p:ext uri="{BB962C8B-B14F-4D97-AF65-F5344CB8AC3E}">
        <p14:creationId xmlns:p14="http://schemas.microsoft.com/office/powerpoint/2010/main" val="2334030444"/>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84709"/>
            <a:ext cx="8280920" cy="369332"/>
          </a:xfrm>
          <a:prstGeom prst="rect">
            <a:avLst/>
          </a:prstGeom>
          <a:noFill/>
        </p:spPr>
        <p:txBody>
          <a:bodyPr wrap="square" rtlCol="0">
            <a:spAutoFit/>
          </a:bodyPr>
          <a:lstStyle/>
          <a:p>
            <a:r>
              <a:rPr lang="hu-HU" dirty="0">
                <a:solidFill>
                  <a:srgbClr val="0070C0"/>
                </a:solidFill>
              </a:rPr>
              <a:t>A szervezett</a:t>
            </a:r>
            <a:r>
              <a:rPr lang="hu-HU" dirty="0"/>
              <a:t> </a:t>
            </a:r>
            <a:r>
              <a:rPr lang="hu-HU" dirty="0">
                <a:solidFill>
                  <a:srgbClr val="0070C0"/>
                </a:solidFill>
              </a:rPr>
              <a:t>szűrés</a:t>
            </a:r>
            <a:r>
              <a:rPr lang="hu-HU" dirty="0"/>
              <a:t> </a:t>
            </a:r>
            <a:r>
              <a:rPr lang="hu-HU" dirty="0">
                <a:solidFill>
                  <a:srgbClr val="0070C0"/>
                </a:solidFill>
              </a:rPr>
              <a:t>stratégiája:</a:t>
            </a:r>
            <a:r>
              <a:rPr lang="hu-HU" dirty="0"/>
              <a:t> </a:t>
            </a:r>
            <a:r>
              <a:rPr lang="hu-HU" dirty="0">
                <a:solidFill>
                  <a:srgbClr val="0070C0"/>
                </a:solidFill>
              </a:rPr>
              <a:t>életkor és gyakoriság III.</a:t>
            </a:r>
          </a:p>
        </p:txBody>
      </p:sp>
      <p:sp>
        <p:nvSpPr>
          <p:cNvPr id="2" name="Szövegdoboz 1"/>
          <p:cNvSpPr txBox="1"/>
          <p:nvPr/>
        </p:nvSpPr>
        <p:spPr>
          <a:xfrm>
            <a:off x="388997" y="2203193"/>
            <a:ext cx="8156461" cy="2800767"/>
          </a:xfrm>
          <a:prstGeom prst="rect">
            <a:avLst/>
          </a:prstGeom>
          <a:noFill/>
        </p:spPr>
        <p:txBody>
          <a:bodyPr wrap="square" rtlCol="0">
            <a:spAutoFit/>
          </a:bodyPr>
          <a:lstStyle/>
          <a:p>
            <a:pPr algn="just"/>
            <a:r>
              <a:rPr lang="hu-HU" sz="1600" i="1" dirty="0"/>
              <a:t>Szelektív szűrés</a:t>
            </a:r>
          </a:p>
          <a:p>
            <a:pPr algn="just"/>
            <a:r>
              <a:rPr lang="hu-HU" sz="1600" dirty="0"/>
              <a:t>Mind elméletileg, mind gazdaságossági szempontból vonzó az úgynevezett szelektív szűrés, amely a különböző epidemiológiai és kóroki kritériumok alapján „előválogatott” népességcsoportra szorítkozik. Ez azonban tudományosan nem kellően megalapozott, és a gyakorlatban nem keresztülvihető. A szűrővizsgálatra jogosultság egyetlen kritériuma az életkor marad.</a:t>
            </a:r>
          </a:p>
          <a:p>
            <a:pPr algn="just"/>
            <a:r>
              <a:rPr lang="hu-HU" sz="1600" dirty="0"/>
              <a:t> </a:t>
            </a:r>
          </a:p>
          <a:p>
            <a:pPr algn="just"/>
            <a:r>
              <a:rPr lang="hu-HU" sz="1600" i="1" dirty="0"/>
              <a:t>Szűrővizsgálati módszerek és azok értéke</a:t>
            </a:r>
          </a:p>
          <a:p>
            <a:pPr algn="just"/>
            <a:r>
              <a:rPr lang="hu-HU" sz="1600" dirty="0"/>
              <a:t>A mértékadó nemzetközi szakmai szervezetek ajánlása szerint, a méhnyakszűrés bizonyítottan hatásos, elengedhetetlen módszere a sejtvizsgálat, azaz a citológiai vizsgálat.</a:t>
            </a:r>
          </a:p>
        </p:txBody>
      </p:sp>
    </p:spTree>
    <p:extLst>
      <p:ext uri="{BB962C8B-B14F-4D97-AF65-F5344CB8AC3E}">
        <p14:creationId xmlns:p14="http://schemas.microsoft.com/office/powerpoint/2010/main" val="97819858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084451" cy="864096"/>
          </a:xfrm>
        </p:spPr>
        <p:txBody>
          <a:bodyPr>
            <a:normAutofit/>
          </a:bodyPr>
          <a:lstStyle/>
          <a:p>
            <a:r>
              <a:rPr lang="hu-HU" dirty="0"/>
              <a:t>1. A népegészségügyi célú méhnyakszűrés elméleti háttere</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2" name="Szövegdoboz 1"/>
          <p:cNvSpPr txBox="1"/>
          <p:nvPr/>
        </p:nvSpPr>
        <p:spPr>
          <a:xfrm>
            <a:off x="235734" y="1444134"/>
            <a:ext cx="5848434" cy="369332"/>
          </a:xfrm>
          <a:prstGeom prst="rect">
            <a:avLst/>
          </a:prstGeom>
          <a:noFill/>
        </p:spPr>
        <p:txBody>
          <a:bodyPr wrap="square" rtlCol="0">
            <a:spAutoFit/>
          </a:bodyPr>
          <a:lstStyle/>
          <a:p>
            <a:r>
              <a:rPr lang="hu-HU" dirty="0">
                <a:solidFill>
                  <a:srgbClr val="0070C0"/>
                </a:solidFill>
              </a:rPr>
              <a:t>A méhnyakrák miatti halálozás</a:t>
            </a:r>
          </a:p>
        </p:txBody>
      </p:sp>
      <p:sp>
        <p:nvSpPr>
          <p:cNvPr id="3" name="Szövegdoboz 2"/>
          <p:cNvSpPr txBox="1"/>
          <p:nvPr/>
        </p:nvSpPr>
        <p:spPr>
          <a:xfrm>
            <a:off x="395537" y="2131453"/>
            <a:ext cx="8208912" cy="2954655"/>
          </a:xfrm>
          <a:prstGeom prst="rect">
            <a:avLst/>
          </a:prstGeom>
          <a:noFill/>
        </p:spPr>
        <p:txBody>
          <a:bodyPr wrap="square" rtlCol="0">
            <a:spAutoFit/>
          </a:bodyPr>
          <a:lstStyle/>
          <a:p>
            <a:pPr algn="just"/>
            <a:r>
              <a:rPr lang="hu-HU" sz="1500" dirty="0"/>
              <a:t>266.000 nő halt meg e betegségben</a:t>
            </a:r>
            <a:r>
              <a:rPr lang="hu-HU" sz="1500" i="1" dirty="0"/>
              <a:t> világszerte</a:t>
            </a:r>
            <a:r>
              <a:rPr lang="hu-HU" sz="1500" dirty="0"/>
              <a:t>, ezzel ugyancsak a 4. helyen állt a rosszindulatú daganatok miatti halálozás sorrendjében.</a:t>
            </a:r>
          </a:p>
          <a:p>
            <a:pPr algn="just"/>
            <a:endParaRPr lang="hu-HU" sz="1500" dirty="0"/>
          </a:p>
          <a:p>
            <a:pPr algn="just"/>
            <a:r>
              <a:rPr lang="hu-HU" sz="1500" dirty="0"/>
              <a:t>Jelentős a változatosság a méhnyakrák miatti halálozás sorrendjében is. A halálozási ráta átlagértékei világviszonylatban 100.000 nőlakosra viszonyítva 6.8, az alacsony és közepesen fejlett országokban 8.3, a fejlett országokban 3.3 volt. Az eltérés valóban jelentős!</a:t>
            </a:r>
          </a:p>
          <a:p>
            <a:pPr algn="just"/>
            <a:endParaRPr lang="hu-HU" sz="1500" dirty="0"/>
          </a:p>
          <a:p>
            <a:pPr algn="just"/>
            <a:r>
              <a:rPr lang="hu-HU" sz="1500" dirty="0"/>
              <a:t>Európában a helyzet kevésbé drámai. Legalacsonyabbak Nyugat és Észak-Európában, Finnországban például, 100.000 nőlakosra jut egyetlen méhnyakrák-halálozás. </a:t>
            </a:r>
          </a:p>
          <a:p>
            <a:pPr algn="just"/>
            <a:endParaRPr lang="hu-HU" sz="1500" dirty="0"/>
          </a:p>
          <a:p>
            <a:pPr algn="just"/>
            <a:r>
              <a:rPr lang="hu-HU" sz="1500" dirty="0"/>
              <a:t>Az értékek </a:t>
            </a:r>
            <a:r>
              <a:rPr lang="hu-HU" sz="1500" dirty="0" err="1"/>
              <a:t>közép-kelet</a:t>
            </a:r>
            <a:r>
              <a:rPr lang="hu-HU" sz="1500" dirty="0"/>
              <a:t> európai országok átlagában a legkedvezőtlenebbek.</a:t>
            </a:r>
          </a:p>
          <a:p>
            <a:endParaRPr lang="hu-HU" dirty="0"/>
          </a:p>
        </p:txBody>
      </p:sp>
    </p:spTree>
    <p:extLst>
      <p:ext uri="{BB962C8B-B14F-4D97-AF65-F5344CB8AC3E}">
        <p14:creationId xmlns:p14="http://schemas.microsoft.com/office/powerpoint/2010/main" val="406058575"/>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84709"/>
            <a:ext cx="8280920" cy="369332"/>
          </a:xfrm>
          <a:prstGeom prst="rect">
            <a:avLst/>
          </a:prstGeom>
          <a:noFill/>
        </p:spPr>
        <p:txBody>
          <a:bodyPr wrap="square" rtlCol="0">
            <a:spAutoFit/>
          </a:bodyPr>
          <a:lstStyle/>
          <a:p>
            <a:r>
              <a:rPr lang="hu-HU" dirty="0">
                <a:solidFill>
                  <a:srgbClr val="0070C0"/>
                </a:solidFill>
              </a:rPr>
              <a:t>Nőgyógyászati szűrés I.</a:t>
            </a:r>
          </a:p>
        </p:txBody>
      </p:sp>
      <p:sp>
        <p:nvSpPr>
          <p:cNvPr id="2" name="Szövegdoboz 1"/>
          <p:cNvSpPr txBox="1"/>
          <p:nvPr/>
        </p:nvSpPr>
        <p:spPr>
          <a:xfrm>
            <a:off x="447986" y="1988840"/>
            <a:ext cx="8156461" cy="3323987"/>
          </a:xfrm>
          <a:prstGeom prst="rect">
            <a:avLst/>
          </a:prstGeom>
          <a:noFill/>
        </p:spPr>
        <p:txBody>
          <a:bodyPr wrap="square" rtlCol="0">
            <a:spAutoFit/>
          </a:bodyPr>
          <a:lstStyle/>
          <a:p>
            <a:pPr algn="just"/>
            <a:r>
              <a:rPr lang="hu-HU" sz="1500" dirty="0"/>
              <a:t>A mértékadó nemzetközi szakmai szervezetek ajánlása szerint, a méhnyakszűrés bizonyítottan hatásos, elengedhetetlen módszere a sejtvizsgálat, azaz a citológiai vizsgálat.</a:t>
            </a:r>
          </a:p>
          <a:p>
            <a:pPr algn="just"/>
            <a:endParaRPr lang="hu-HU" sz="1500" dirty="0"/>
          </a:p>
          <a:p>
            <a:pPr algn="just"/>
            <a:r>
              <a:rPr lang="hu-HU" sz="1500" dirty="0"/>
              <a:t>Magyarországon az úgynevezett „nőgyógyászati szűrés”-</a:t>
            </a:r>
            <a:r>
              <a:rPr lang="hu-HU" sz="1500" dirty="0" err="1"/>
              <a:t>nek</a:t>
            </a:r>
            <a:r>
              <a:rPr lang="hu-HU" sz="1500" dirty="0"/>
              <a:t> vannak hagyományai. A szűrés során a nőgyógyász szakorvos teljes nőgyógyászati vizsgálatot végez, amelynek elemei: a külső nemi szervek megtekintése, hüvelyi feltárás, a </a:t>
            </a:r>
            <a:r>
              <a:rPr lang="hu-HU" sz="1500" dirty="0" err="1"/>
              <a:t>portio</a:t>
            </a:r>
            <a:r>
              <a:rPr lang="hu-HU" sz="1500" dirty="0"/>
              <a:t> megtekintése, két kézzel végzett (</a:t>
            </a:r>
            <a:r>
              <a:rPr lang="hu-HU" sz="1500" dirty="0" err="1"/>
              <a:t>bimanuális</a:t>
            </a:r>
            <a:r>
              <a:rPr lang="hu-HU" sz="1500" dirty="0"/>
              <a:t>) </a:t>
            </a:r>
            <a:r>
              <a:rPr lang="hu-HU" sz="1500" dirty="0" err="1"/>
              <a:t>tapintásos</a:t>
            </a:r>
            <a:r>
              <a:rPr lang="hu-HU" sz="1500" dirty="0"/>
              <a:t> vizsgálat, amely kiterjed a méhtestre és a méhfüggelékekre (petefészek) is, valamint az emlők </a:t>
            </a:r>
            <a:r>
              <a:rPr lang="hu-HU" sz="1500" dirty="0" err="1"/>
              <a:t>tapintásos</a:t>
            </a:r>
            <a:r>
              <a:rPr lang="hu-HU" sz="1500" dirty="0"/>
              <a:t> vizsgálata.</a:t>
            </a:r>
          </a:p>
          <a:p>
            <a:pPr algn="just"/>
            <a:endParaRPr lang="hu-HU" sz="1500" dirty="0"/>
          </a:p>
          <a:p>
            <a:pPr algn="just"/>
            <a:r>
              <a:rPr lang="hu-HU" sz="1500" dirty="0"/>
              <a:t>Elengedhetetlen része a kiterjesztett </a:t>
            </a:r>
            <a:r>
              <a:rPr lang="hu-HU" sz="1500" dirty="0" err="1"/>
              <a:t>kolposzkópos</a:t>
            </a:r>
            <a:r>
              <a:rPr lang="hu-HU" sz="1500" dirty="0"/>
              <a:t> vizsgálat (az optikai eszköz a méhnyak hüvelybe benyúló felszínét mintegy 20-szoros nagyításban engedi vizsgálni). A nőgyógyászati vizsgálat része a kenetvétel citológiai vizsgálat céljából. Az e gyakorlat mellett szóló érv az, hogy alkalmat ad a méhtest és a petefészkek vizsgálatára is, nem is szólva az emlők vizsgálatáról.</a:t>
            </a:r>
          </a:p>
        </p:txBody>
      </p:sp>
    </p:spTree>
    <p:extLst>
      <p:ext uri="{BB962C8B-B14F-4D97-AF65-F5344CB8AC3E}">
        <p14:creationId xmlns:p14="http://schemas.microsoft.com/office/powerpoint/2010/main" val="1880895829"/>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04776" y="1484709"/>
            <a:ext cx="8280920" cy="369332"/>
          </a:xfrm>
          <a:prstGeom prst="rect">
            <a:avLst/>
          </a:prstGeom>
          <a:noFill/>
        </p:spPr>
        <p:txBody>
          <a:bodyPr wrap="square" rtlCol="0">
            <a:spAutoFit/>
          </a:bodyPr>
          <a:lstStyle/>
          <a:p>
            <a:r>
              <a:rPr lang="hu-HU" dirty="0">
                <a:solidFill>
                  <a:srgbClr val="0070C0"/>
                </a:solidFill>
              </a:rPr>
              <a:t>Nőgyógyászati szűrés II.</a:t>
            </a:r>
          </a:p>
        </p:txBody>
      </p:sp>
      <p:sp>
        <p:nvSpPr>
          <p:cNvPr id="2" name="Szövegdoboz 1"/>
          <p:cNvSpPr txBox="1"/>
          <p:nvPr/>
        </p:nvSpPr>
        <p:spPr>
          <a:xfrm>
            <a:off x="447987" y="2132856"/>
            <a:ext cx="8137710" cy="2862322"/>
          </a:xfrm>
          <a:prstGeom prst="rect">
            <a:avLst/>
          </a:prstGeom>
          <a:noFill/>
        </p:spPr>
        <p:txBody>
          <a:bodyPr wrap="square" rtlCol="0">
            <a:spAutoFit/>
          </a:bodyPr>
          <a:lstStyle/>
          <a:p>
            <a:pPr algn="just"/>
            <a:r>
              <a:rPr lang="hu-HU" sz="1500" dirty="0"/>
              <a:t>Ámbár a teljes nőgyógyászati vizsgálatnak számos hasznos mellékterméke lehet, bizonyos, hogy a lakossági szűrővizsgálat céljaihoz nem visz közelebb, hiszen</a:t>
            </a:r>
          </a:p>
          <a:p>
            <a:pPr algn="just"/>
            <a:endParaRPr lang="hu-HU" sz="1500" dirty="0"/>
          </a:p>
          <a:p>
            <a:pPr marL="285750" indent="-285750">
              <a:buFont typeface="Arial" panose="020B0604020202020204" pitchFamily="34" charset="0"/>
              <a:buChar char="•"/>
            </a:pPr>
            <a:r>
              <a:rPr lang="hu-HU" sz="1500" dirty="0"/>
              <a:t>a nyakcsatorna, ahonnan a méhnyakrákok nem elhanyagolható hányada kiindul, az optikai eszköz (</a:t>
            </a:r>
            <a:r>
              <a:rPr lang="hu-HU" sz="1500" dirty="0" err="1"/>
              <a:t>kolposzkóp</a:t>
            </a:r>
            <a:r>
              <a:rPr lang="hu-HU" sz="1500" dirty="0"/>
              <a:t>) számára „néma” területet jelent;</a:t>
            </a:r>
          </a:p>
          <a:p>
            <a:pPr marL="285750" indent="-285750">
              <a:buFont typeface="Arial" panose="020B0604020202020204" pitchFamily="34" charset="0"/>
              <a:buChar char="•"/>
            </a:pPr>
            <a:endParaRPr lang="hu-HU" sz="1500" dirty="0"/>
          </a:p>
          <a:p>
            <a:pPr marL="285750" indent="-285750">
              <a:buFont typeface="Arial" panose="020B0604020202020204" pitchFamily="34" charset="0"/>
              <a:buChar char="•"/>
            </a:pPr>
            <a:r>
              <a:rPr lang="hu-HU" sz="1500" dirty="0"/>
              <a:t>nem járul hozzá a méhtest nyálkahártyájában képződő daganatok felismeréséhez;</a:t>
            </a:r>
          </a:p>
          <a:p>
            <a:pPr marL="285750" indent="-285750">
              <a:buFont typeface="Arial" panose="020B0604020202020204" pitchFamily="34" charset="0"/>
              <a:buChar char="•"/>
            </a:pPr>
            <a:endParaRPr lang="hu-HU" sz="1500" dirty="0"/>
          </a:p>
          <a:p>
            <a:pPr marL="285750" indent="-285750">
              <a:buFont typeface="Arial" panose="020B0604020202020204" pitchFamily="34" charset="0"/>
              <a:buChar char="•"/>
            </a:pPr>
            <a:r>
              <a:rPr lang="hu-HU" sz="1500" dirty="0"/>
              <a:t>a </a:t>
            </a:r>
            <a:r>
              <a:rPr lang="hu-HU" sz="1500" dirty="0" err="1"/>
              <a:t>tapintásos</a:t>
            </a:r>
            <a:r>
              <a:rPr lang="hu-HU" sz="1500" dirty="0"/>
              <a:t> vizsgálat nem kellően érzékeny a petefészek daganatainak felismeréshez;</a:t>
            </a:r>
          </a:p>
          <a:p>
            <a:pPr marL="285750" indent="-285750">
              <a:buFont typeface="Arial" panose="020B0604020202020204" pitchFamily="34" charset="0"/>
              <a:buChar char="•"/>
            </a:pPr>
            <a:endParaRPr lang="hu-HU" sz="1500" dirty="0"/>
          </a:p>
          <a:p>
            <a:pPr marL="285750" indent="-285750">
              <a:buFont typeface="Arial" panose="020B0604020202020204" pitchFamily="34" charset="0"/>
              <a:buChar char="•"/>
            </a:pPr>
            <a:r>
              <a:rPr lang="hu-HU" sz="1500" dirty="0"/>
              <a:t>a </a:t>
            </a:r>
            <a:r>
              <a:rPr lang="hu-HU" sz="1500" dirty="0" err="1"/>
              <a:t>tapintásos</a:t>
            </a:r>
            <a:r>
              <a:rPr lang="hu-HU" sz="1500" dirty="0"/>
              <a:t> emlővizsgálat önmagában nem tekinthető szűrővizsgálati módszernek, csak lágyrész-röntgenvizsgálattal (mammográfia) együtt.</a:t>
            </a:r>
          </a:p>
        </p:txBody>
      </p:sp>
    </p:spTree>
    <p:extLst>
      <p:ext uri="{BB962C8B-B14F-4D97-AF65-F5344CB8AC3E}">
        <p14:creationId xmlns:p14="http://schemas.microsoft.com/office/powerpoint/2010/main" val="12898393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000"/>
                                        <p:tgtEl>
                                          <p:spTgt spid="2">
                                            <p:txEl>
                                              <p:pRg st="6" end="6"/>
                                            </p:txEl>
                                          </p:spTgt>
                                        </p:tgtEl>
                                      </p:cBhvr>
                                    </p:animEffect>
                                    <p:anim calcmode="lin" valueType="num">
                                      <p:cBhvr>
                                        <p:cTn id="1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1000"/>
                                        <p:tgtEl>
                                          <p:spTgt spid="2">
                                            <p:txEl>
                                              <p:pRg st="8" end="8"/>
                                            </p:txEl>
                                          </p:spTgt>
                                        </p:tgtEl>
                                      </p:cBhvr>
                                    </p:animEffect>
                                    <p:anim calcmode="lin" valueType="num">
                                      <p:cBhvr>
                                        <p:cTn id="2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84709"/>
            <a:ext cx="8280920" cy="369332"/>
          </a:xfrm>
          <a:prstGeom prst="rect">
            <a:avLst/>
          </a:prstGeom>
          <a:noFill/>
        </p:spPr>
        <p:txBody>
          <a:bodyPr wrap="square" rtlCol="0">
            <a:spAutoFit/>
          </a:bodyPr>
          <a:lstStyle/>
          <a:p>
            <a:r>
              <a:rPr lang="hu-HU" dirty="0">
                <a:solidFill>
                  <a:srgbClr val="0070C0"/>
                </a:solidFill>
              </a:rPr>
              <a:t>Nőgyógyászati szűrés III.</a:t>
            </a:r>
          </a:p>
        </p:txBody>
      </p:sp>
      <p:sp>
        <p:nvSpPr>
          <p:cNvPr id="2" name="Szövegdoboz 1"/>
          <p:cNvSpPr txBox="1"/>
          <p:nvPr/>
        </p:nvSpPr>
        <p:spPr>
          <a:xfrm>
            <a:off x="447987" y="1988840"/>
            <a:ext cx="8156461" cy="2877711"/>
          </a:xfrm>
          <a:prstGeom prst="rect">
            <a:avLst/>
          </a:prstGeom>
          <a:noFill/>
        </p:spPr>
        <p:txBody>
          <a:bodyPr wrap="square" rtlCol="0">
            <a:spAutoFit/>
          </a:bodyPr>
          <a:lstStyle/>
          <a:p>
            <a:pPr algn="just"/>
            <a:r>
              <a:rPr lang="hu-HU" sz="1500" dirty="0"/>
              <a:t>A hazai gyakorlat az egyszerű és a méhnyakrák és megelőző állapotainak felismerését szakorvosi vizsgálathoz köti, ugyanakkor a tömegesen elvégzendő szűrővizsgálatot nehézkessé teszi, és a lakosságszűrést ellehetetleníti. </a:t>
            </a:r>
          </a:p>
          <a:p>
            <a:pPr algn="just"/>
            <a:endParaRPr lang="hu-HU" sz="1500" dirty="0"/>
          </a:p>
          <a:p>
            <a:pPr algn="just"/>
            <a:r>
              <a:rPr lang="hu-HU" sz="1500" dirty="0"/>
              <a:t>Ez a magyarázata annak, hogy a „nőgyógyászati szűrés” fogalmát a nemzetközi gyakorlat jószerével nem ismeri, és csakis a citológiai vizsgálattal végzett „méhnyakszűrés” szerepel a népegészségügyi programokban.</a:t>
            </a:r>
          </a:p>
          <a:p>
            <a:pPr algn="just"/>
            <a:endParaRPr lang="hu-HU" sz="1500" dirty="0"/>
          </a:p>
          <a:p>
            <a:pPr algn="just"/>
            <a:r>
              <a:rPr lang="hu-HU" sz="1500" b="1" i="1" dirty="0"/>
              <a:t>A méhnyakszűrés bizonyítottan hatásos, szuverén módszere tehát a hüvelyi feltárás után a méhnyak hüvelyi felszínéről (</a:t>
            </a:r>
            <a:r>
              <a:rPr lang="hu-HU" sz="1500" b="1" i="1" dirty="0" err="1"/>
              <a:t>portio</a:t>
            </a:r>
            <a:r>
              <a:rPr lang="hu-HU" sz="1500" b="1" i="1" dirty="0"/>
              <a:t>) a laphám és hengerhám találkozása helyéről, és a nyakcsatornából vett sejtminta citológiai vizsgálata.</a:t>
            </a:r>
          </a:p>
          <a:p>
            <a:pPr algn="just"/>
            <a:endParaRPr lang="hu-HU" sz="1600" dirty="0"/>
          </a:p>
        </p:txBody>
      </p:sp>
    </p:spTree>
    <p:extLst>
      <p:ext uri="{BB962C8B-B14F-4D97-AF65-F5344CB8AC3E}">
        <p14:creationId xmlns:p14="http://schemas.microsoft.com/office/powerpoint/2010/main" val="2180938527"/>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84709"/>
            <a:ext cx="8280920" cy="369332"/>
          </a:xfrm>
          <a:prstGeom prst="rect">
            <a:avLst/>
          </a:prstGeom>
          <a:noFill/>
        </p:spPr>
        <p:txBody>
          <a:bodyPr wrap="square" rtlCol="0">
            <a:spAutoFit/>
          </a:bodyPr>
          <a:lstStyle/>
          <a:p>
            <a:r>
              <a:rPr lang="hu-HU" dirty="0">
                <a:solidFill>
                  <a:srgbClr val="0070C0"/>
                </a:solidFill>
              </a:rPr>
              <a:t>A meghívólevél</a:t>
            </a:r>
          </a:p>
        </p:txBody>
      </p:sp>
      <p:sp>
        <p:nvSpPr>
          <p:cNvPr id="2" name="Szövegdoboz 1"/>
          <p:cNvSpPr txBox="1"/>
          <p:nvPr/>
        </p:nvSpPr>
        <p:spPr>
          <a:xfrm>
            <a:off x="447987" y="1988840"/>
            <a:ext cx="8156461" cy="2631490"/>
          </a:xfrm>
          <a:prstGeom prst="rect">
            <a:avLst/>
          </a:prstGeom>
          <a:noFill/>
        </p:spPr>
        <p:txBody>
          <a:bodyPr wrap="square" rtlCol="0">
            <a:spAutoFit/>
          </a:bodyPr>
          <a:lstStyle/>
          <a:p>
            <a:pPr algn="just"/>
            <a:r>
              <a:rPr lang="hu-HU" sz="1500" dirty="0"/>
              <a:t>Tapasztalatok szerint a személyes meghívás-visszahívás alapján szervezett szűrőprogramok hatékonyak. Ugyanakkor maga a meghívás pozitív vagy negatív hatással lehet a résztvevők tapasztalatainak formálásában is. Ez sokban függ a meghívás módjától, a meghívólevél tartalmától. A meghívólevél kézhezvétele is már önmagában aggodalommal, félelemmel töltheti el a címzettet.</a:t>
            </a:r>
          </a:p>
          <a:p>
            <a:pPr algn="just"/>
            <a:endParaRPr lang="hu-HU" sz="1500" dirty="0"/>
          </a:p>
          <a:p>
            <a:pPr algn="just"/>
            <a:r>
              <a:rPr lang="hu-HU" sz="1500" dirty="0"/>
              <a:t>A </a:t>
            </a:r>
            <a:r>
              <a:rPr lang="hu-HU" sz="1500" i="1" dirty="0"/>
              <a:t>meghívás </a:t>
            </a:r>
            <a:r>
              <a:rPr lang="hu-HU" sz="1500" dirty="0"/>
              <a:t>tehát kulcsszerepet játszik abban, hogy a részvételi arány magas legyen. </a:t>
            </a:r>
            <a:r>
              <a:rPr lang="fr-FR" sz="1500" dirty="0"/>
              <a:t>A meghívólevélnek</a:t>
            </a:r>
            <a:r>
              <a:rPr lang="fr-FR" sz="1500" i="1" dirty="0"/>
              <a:t> </a:t>
            </a:r>
            <a:r>
              <a:rPr lang="hu-HU" sz="1500" dirty="0"/>
              <a:t>informálnia kell a meghívottakat a szűrés céljáról, folyamatáról és hasznáról, röviden magyaráznia a lehetséges eredmények jelentését. Figyelembe véve a rák képét a köztudatban, az ezekről szóló </a:t>
            </a:r>
            <a:r>
              <a:rPr lang="hu-HU" sz="1500" i="1" dirty="0"/>
              <a:t>szűrővizsgálat előtti tájékoztatás</a:t>
            </a:r>
            <a:r>
              <a:rPr lang="hu-HU" sz="1500" dirty="0"/>
              <a:t>, a tények, lehetőségek, következmények pontos ismerete társadalmilag elfogadhatóbbá tenné a szűrést.</a:t>
            </a:r>
          </a:p>
        </p:txBody>
      </p:sp>
    </p:spTree>
    <p:extLst>
      <p:ext uri="{BB962C8B-B14F-4D97-AF65-F5344CB8AC3E}">
        <p14:creationId xmlns:p14="http://schemas.microsoft.com/office/powerpoint/2010/main" val="256664477"/>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484709"/>
            <a:ext cx="8280920" cy="369332"/>
          </a:xfrm>
          <a:prstGeom prst="rect">
            <a:avLst/>
          </a:prstGeom>
          <a:noFill/>
        </p:spPr>
        <p:txBody>
          <a:bodyPr wrap="square" rtlCol="0">
            <a:spAutoFit/>
          </a:bodyPr>
          <a:lstStyle/>
          <a:p>
            <a:r>
              <a:rPr lang="hu-HU" dirty="0">
                <a:solidFill>
                  <a:srgbClr val="0070C0"/>
                </a:solidFill>
              </a:rPr>
              <a:t>Szűrővizsgálat: mintavétel</a:t>
            </a:r>
          </a:p>
        </p:txBody>
      </p:sp>
      <p:sp>
        <p:nvSpPr>
          <p:cNvPr id="2" name="Szövegdoboz 1"/>
          <p:cNvSpPr txBox="1"/>
          <p:nvPr/>
        </p:nvSpPr>
        <p:spPr>
          <a:xfrm>
            <a:off x="447987" y="1988840"/>
            <a:ext cx="8156461" cy="3046988"/>
          </a:xfrm>
          <a:prstGeom prst="rect">
            <a:avLst/>
          </a:prstGeom>
          <a:noFill/>
        </p:spPr>
        <p:txBody>
          <a:bodyPr wrap="square" rtlCol="0">
            <a:spAutoFit/>
          </a:bodyPr>
          <a:lstStyle/>
          <a:p>
            <a:pPr algn="just"/>
            <a:r>
              <a:rPr lang="hu-HU" sz="1600" dirty="0"/>
              <a:t>A szűrővizsgálat legfontosabb eleme a </a:t>
            </a:r>
            <a:r>
              <a:rPr lang="hu-HU" sz="1600" i="1" dirty="0"/>
              <a:t>mintavétel </a:t>
            </a:r>
            <a:r>
              <a:rPr lang="hu-HU" sz="1600" dirty="0"/>
              <a:t>citológiai vizsgálat céljaira, amely a következő módon történik: </a:t>
            </a:r>
            <a:r>
              <a:rPr lang="en-US" sz="1600" i="1" dirty="0" err="1"/>
              <a:t>hüvelyi</a:t>
            </a:r>
            <a:r>
              <a:rPr lang="en-US" sz="1600" i="1" dirty="0"/>
              <a:t> </a:t>
            </a:r>
            <a:r>
              <a:rPr lang="en-US" sz="1600" i="1" dirty="0" err="1"/>
              <a:t>feltárás</a:t>
            </a:r>
            <a:r>
              <a:rPr lang="en-US" sz="1600" i="1" dirty="0"/>
              <a:t> </a:t>
            </a:r>
            <a:r>
              <a:rPr lang="en-US" sz="1600" i="1" dirty="0" err="1"/>
              <a:t>után</a:t>
            </a:r>
            <a:r>
              <a:rPr lang="en-US" sz="1600" i="1" dirty="0"/>
              <a:t> a </a:t>
            </a:r>
            <a:r>
              <a:rPr lang="en-US" sz="1600" i="1" dirty="0" err="1"/>
              <a:t>méhnyak</a:t>
            </a:r>
            <a:r>
              <a:rPr lang="en-US" sz="1600" i="1" dirty="0"/>
              <a:t> </a:t>
            </a:r>
            <a:r>
              <a:rPr lang="en-US" sz="1600" i="1" dirty="0" err="1"/>
              <a:t>hüvelyi</a:t>
            </a:r>
            <a:r>
              <a:rPr lang="en-US" sz="1600" i="1" dirty="0"/>
              <a:t> </a:t>
            </a:r>
            <a:r>
              <a:rPr lang="en-US" sz="1600" i="1" dirty="0" err="1"/>
              <a:t>részének</a:t>
            </a:r>
            <a:r>
              <a:rPr lang="en-US" sz="1600" i="1" dirty="0"/>
              <a:t> (</a:t>
            </a:r>
            <a:r>
              <a:rPr lang="en-US" sz="1600" i="1" dirty="0" err="1"/>
              <a:t>portio</a:t>
            </a:r>
            <a:r>
              <a:rPr lang="en-US" sz="1600" i="1" dirty="0"/>
              <a:t>) </a:t>
            </a:r>
            <a:r>
              <a:rPr lang="en-US" sz="1600" i="1" dirty="0" err="1"/>
              <a:t>hámborításáról</a:t>
            </a:r>
            <a:r>
              <a:rPr lang="en-US" sz="1600" i="1" dirty="0"/>
              <a:t>, a </a:t>
            </a:r>
            <a:r>
              <a:rPr lang="en-US" sz="1600" i="1" dirty="0" err="1"/>
              <a:t>laphám-hengerhám</a:t>
            </a:r>
            <a:r>
              <a:rPr lang="en-US" sz="1600" i="1" dirty="0"/>
              <a:t> </a:t>
            </a:r>
            <a:r>
              <a:rPr lang="en-US" sz="1600" i="1" dirty="0" err="1"/>
              <a:t>találkozásának</a:t>
            </a:r>
            <a:r>
              <a:rPr lang="en-US" sz="1600" i="1" dirty="0"/>
              <a:t> </a:t>
            </a:r>
            <a:r>
              <a:rPr lang="en-US" sz="1600" i="1" dirty="0" err="1"/>
              <a:t>helyéről</a:t>
            </a:r>
            <a:r>
              <a:rPr lang="en-US" sz="1600" i="1" dirty="0"/>
              <a:t>, </a:t>
            </a:r>
            <a:r>
              <a:rPr lang="en-US" sz="1600" i="1" dirty="0" err="1"/>
              <a:t>valamint</a:t>
            </a:r>
            <a:r>
              <a:rPr lang="en-US" sz="1600" i="1" dirty="0"/>
              <a:t> a </a:t>
            </a:r>
            <a:r>
              <a:rPr lang="en-US" sz="1600" i="1" dirty="0" err="1"/>
              <a:t>nyakcsatornából</a:t>
            </a:r>
            <a:r>
              <a:rPr lang="en-US" sz="1600" i="1" dirty="0"/>
              <a:t> </a:t>
            </a:r>
            <a:r>
              <a:rPr lang="en-US" sz="1600" i="1" dirty="0" err="1"/>
              <a:t>speciális</a:t>
            </a:r>
            <a:r>
              <a:rPr lang="en-US" sz="1600" i="1" dirty="0"/>
              <a:t> </a:t>
            </a:r>
            <a:r>
              <a:rPr lang="en-US" sz="1600" i="1" dirty="0" err="1"/>
              <a:t>eszköz</a:t>
            </a:r>
            <a:r>
              <a:rPr lang="en-US" sz="1600" i="1" dirty="0"/>
              <a:t> </a:t>
            </a:r>
            <a:r>
              <a:rPr lang="en-US" sz="1600" i="1" dirty="0" err="1"/>
              <a:t>segítségével</a:t>
            </a:r>
            <a:r>
              <a:rPr lang="en-US" sz="1600" i="1" dirty="0"/>
              <a:t> </a:t>
            </a:r>
            <a:r>
              <a:rPr lang="en-US" sz="1600" i="1" dirty="0" err="1"/>
              <a:t>sejtkenetet</a:t>
            </a:r>
            <a:r>
              <a:rPr lang="en-US" sz="1600" i="1" dirty="0"/>
              <a:t> </a:t>
            </a:r>
            <a:r>
              <a:rPr lang="en-US" sz="1600" i="1" dirty="0" err="1"/>
              <a:t>vesz</a:t>
            </a:r>
            <a:r>
              <a:rPr lang="en-US" sz="1600" i="1" dirty="0"/>
              <a:t>.</a:t>
            </a:r>
            <a:endParaRPr lang="hu-HU" sz="1600" i="1" dirty="0"/>
          </a:p>
          <a:p>
            <a:pPr algn="just"/>
            <a:endParaRPr lang="hu-HU" sz="1600" dirty="0"/>
          </a:p>
          <a:p>
            <a:pPr algn="just"/>
            <a:r>
              <a:rPr lang="hu-HU" sz="1600" i="1" dirty="0"/>
              <a:t>A kenetvevő eszköz megválasztása fontos</a:t>
            </a:r>
            <a:r>
              <a:rPr lang="hu-HU" sz="1600" dirty="0"/>
              <a:t>. A nem megfelelő eszköz és mintavételi technika a citológiai szűrés hitelességét kockáztatja. A mintavétel csak mintavételi eszközzel történhet. A vattatamponnal történő kenetvétel nem fogadható el!</a:t>
            </a:r>
          </a:p>
          <a:p>
            <a:pPr algn="just"/>
            <a:endParaRPr lang="hu-HU" sz="1600" dirty="0"/>
          </a:p>
          <a:p>
            <a:pPr algn="just"/>
            <a:r>
              <a:rPr lang="hu-HU" sz="1600" dirty="0"/>
              <a:t>Fontos követelmény, hogy az átmeneti zóna és a nyakcsatornát bélelő sejtek a kenetekben képviselve legyenek. Ha a nyakcsatornából származó (</a:t>
            </a:r>
            <a:r>
              <a:rPr lang="hu-HU" sz="1600" dirty="0" err="1"/>
              <a:t>endocervikális</a:t>
            </a:r>
            <a:r>
              <a:rPr lang="hu-HU" sz="1600" dirty="0"/>
              <a:t>, EC) sejtek nincsenek a kenetben, a kenet értékelhetetlen!</a:t>
            </a:r>
          </a:p>
        </p:txBody>
      </p:sp>
    </p:spTree>
    <p:extLst>
      <p:ext uri="{BB962C8B-B14F-4D97-AF65-F5344CB8AC3E}">
        <p14:creationId xmlns:p14="http://schemas.microsoft.com/office/powerpoint/2010/main" val="886001422"/>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23528" y="1360544"/>
            <a:ext cx="8280920" cy="369332"/>
          </a:xfrm>
          <a:prstGeom prst="rect">
            <a:avLst/>
          </a:prstGeom>
          <a:noFill/>
        </p:spPr>
        <p:txBody>
          <a:bodyPr wrap="square" rtlCol="0">
            <a:spAutoFit/>
          </a:bodyPr>
          <a:lstStyle/>
          <a:p>
            <a:r>
              <a:rPr lang="hu-HU" dirty="0">
                <a:solidFill>
                  <a:srgbClr val="0070C0"/>
                </a:solidFill>
              </a:rPr>
              <a:t>Kenetfixálás, kenetkészítés, laboratóriumba szállítás</a:t>
            </a:r>
          </a:p>
        </p:txBody>
      </p:sp>
      <p:sp>
        <p:nvSpPr>
          <p:cNvPr id="2" name="Szövegdoboz 1"/>
          <p:cNvSpPr txBox="1"/>
          <p:nvPr/>
        </p:nvSpPr>
        <p:spPr>
          <a:xfrm>
            <a:off x="411981" y="1909973"/>
            <a:ext cx="8156461" cy="3785652"/>
          </a:xfrm>
          <a:prstGeom prst="rect">
            <a:avLst/>
          </a:prstGeom>
          <a:noFill/>
        </p:spPr>
        <p:txBody>
          <a:bodyPr wrap="square" rtlCol="0">
            <a:spAutoFit/>
          </a:bodyPr>
          <a:lstStyle/>
          <a:p>
            <a:pPr algn="just"/>
            <a:r>
              <a:rPr lang="en-US" sz="1600" dirty="0"/>
              <a:t>A </a:t>
            </a:r>
            <a:r>
              <a:rPr lang="en-US" sz="1600" dirty="0" err="1"/>
              <a:t>keneteket</a:t>
            </a:r>
            <a:r>
              <a:rPr lang="en-US" sz="1600" dirty="0"/>
              <a:t> a </a:t>
            </a:r>
            <a:r>
              <a:rPr lang="en-US" sz="1600" dirty="0" err="1"/>
              <a:t>kenetvétel</a:t>
            </a:r>
            <a:r>
              <a:rPr lang="en-US" sz="1600" dirty="0"/>
              <a:t> </a:t>
            </a:r>
            <a:r>
              <a:rPr lang="en-US" sz="1600" dirty="0" err="1"/>
              <a:t>után</a:t>
            </a:r>
            <a:r>
              <a:rPr lang="en-US" sz="1600" dirty="0"/>
              <a:t> </a:t>
            </a:r>
            <a:r>
              <a:rPr lang="en-US" sz="1600" dirty="0" err="1"/>
              <a:t>azonnal</a:t>
            </a:r>
            <a:r>
              <a:rPr lang="en-US" sz="1600" dirty="0"/>
              <a:t> </a:t>
            </a:r>
            <a:r>
              <a:rPr lang="en-US" sz="1600" dirty="0" err="1"/>
              <a:t>tárgylemezre</a:t>
            </a:r>
            <a:r>
              <a:rPr lang="en-US" sz="1600" dirty="0"/>
              <a:t> </a:t>
            </a:r>
            <a:r>
              <a:rPr lang="en-US" sz="1600" dirty="0" err="1"/>
              <a:t>kell</a:t>
            </a:r>
            <a:r>
              <a:rPr lang="en-US" sz="1600" dirty="0"/>
              <a:t> </a:t>
            </a:r>
            <a:r>
              <a:rPr lang="en-US" sz="1600" dirty="0" err="1"/>
              <a:t>vinni</a:t>
            </a:r>
            <a:r>
              <a:rPr lang="en-US" sz="1600" dirty="0"/>
              <a:t>, </a:t>
            </a:r>
            <a:r>
              <a:rPr lang="en-US" sz="1600" dirty="0" err="1"/>
              <a:t>és</a:t>
            </a:r>
            <a:r>
              <a:rPr lang="en-US" sz="1600" dirty="0"/>
              <a:t> </a:t>
            </a:r>
            <a:r>
              <a:rPr lang="en-US" sz="1600" i="1" dirty="0" err="1"/>
              <a:t>fixálni</a:t>
            </a:r>
            <a:r>
              <a:rPr lang="en-US" sz="1600" i="1" dirty="0"/>
              <a:t> </a:t>
            </a:r>
            <a:r>
              <a:rPr lang="en-US" sz="1600" dirty="0" err="1"/>
              <a:t>kell</a:t>
            </a:r>
            <a:r>
              <a:rPr lang="en-US" sz="1600" dirty="0"/>
              <a:t>: </a:t>
            </a:r>
            <a:r>
              <a:rPr lang="en-US" sz="1600" dirty="0" err="1"/>
              <a:t>fixáló</a:t>
            </a:r>
            <a:r>
              <a:rPr lang="en-US" sz="1600" dirty="0"/>
              <a:t> spray-</a:t>
            </a:r>
            <a:r>
              <a:rPr lang="en-US" sz="1600" dirty="0" err="1"/>
              <a:t>vel</a:t>
            </a:r>
            <a:r>
              <a:rPr lang="en-US" sz="1600" dirty="0"/>
              <a:t> </a:t>
            </a:r>
            <a:r>
              <a:rPr lang="en-US" sz="1600" dirty="0" err="1"/>
              <a:t>kell</a:t>
            </a:r>
            <a:r>
              <a:rPr lang="en-US" sz="1600" dirty="0"/>
              <a:t> </a:t>
            </a:r>
            <a:r>
              <a:rPr lang="en-US" sz="1600" dirty="0" err="1"/>
              <a:t>kezelni</a:t>
            </a:r>
            <a:r>
              <a:rPr lang="en-US" sz="1600" dirty="0"/>
              <a:t>, </a:t>
            </a:r>
            <a:r>
              <a:rPr lang="en-US" sz="1600" dirty="0" err="1"/>
              <a:t>vagy</a:t>
            </a:r>
            <a:r>
              <a:rPr lang="en-US" sz="1600" dirty="0"/>
              <a:t> </a:t>
            </a:r>
            <a:r>
              <a:rPr lang="en-US" sz="1600" dirty="0" err="1"/>
              <a:t>fixáló</a:t>
            </a:r>
            <a:r>
              <a:rPr lang="en-US" sz="1600" dirty="0"/>
              <a:t> </a:t>
            </a:r>
            <a:r>
              <a:rPr lang="en-US" sz="1600" dirty="0" err="1"/>
              <a:t>keverékbe</a:t>
            </a:r>
            <a:r>
              <a:rPr lang="en-US" sz="1600" dirty="0"/>
              <a:t> </a:t>
            </a:r>
            <a:r>
              <a:rPr lang="en-US" sz="1600" dirty="0" err="1"/>
              <a:t>helyezni</a:t>
            </a:r>
            <a:r>
              <a:rPr lang="en-US" sz="1600" dirty="0"/>
              <a:t> </a:t>
            </a:r>
            <a:r>
              <a:rPr lang="en-US" sz="1600" dirty="0" err="1"/>
              <a:t>úgy</a:t>
            </a:r>
            <a:r>
              <a:rPr lang="en-US" sz="1600" dirty="0"/>
              <a:t>, </a:t>
            </a:r>
            <a:r>
              <a:rPr lang="en-US" sz="1600" dirty="0" err="1"/>
              <a:t>hogy</a:t>
            </a:r>
            <a:r>
              <a:rPr lang="en-US" sz="1600" dirty="0"/>
              <a:t> a </a:t>
            </a:r>
            <a:r>
              <a:rPr lang="en-US" sz="1600" dirty="0" err="1"/>
              <a:t>kenet</a:t>
            </a:r>
            <a:r>
              <a:rPr lang="en-US" sz="1600" dirty="0"/>
              <a:t> a </a:t>
            </a:r>
            <a:r>
              <a:rPr lang="en-US" sz="1600" dirty="0" err="1"/>
              <a:t>fixálás</a:t>
            </a:r>
            <a:r>
              <a:rPr lang="en-US" sz="1600" dirty="0"/>
              <a:t> </a:t>
            </a:r>
            <a:r>
              <a:rPr lang="en-US" sz="1600" dirty="0" err="1"/>
              <a:t>előtt</a:t>
            </a:r>
            <a:r>
              <a:rPr lang="en-US" sz="1600" dirty="0"/>
              <a:t> ne </a:t>
            </a:r>
            <a:r>
              <a:rPr lang="en-US" sz="1600" dirty="0" err="1"/>
              <a:t>száradjon</a:t>
            </a:r>
            <a:r>
              <a:rPr lang="en-US" sz="1600" dirty="0"/>
              <a:t> </a:t>
            </a:r>
            <a:r>
              <a:rPr lang="en-US" sz="1600" dirty="0" err="1"/>
              <a:t>ki</a:t>
            </a:r>
            <a:r>
              <a:rPr lang="en-US" sz="1600" dirty="0"/>
              <a:t>.</a:t>
            </a:r>
            <a:endParaRPr lang="hu-HU" sz="1600" dirty="0"/>
          </a:p>
          <a:p>
            <a:pPr algn="just"/>
            <a:endParaRPr lang="hu-HU" sz="1600" dirty="0"/>
          </a:p>
          <a:p>
            <a:pPr algn="just"/>
            <a:r>
              <a:rPr lang="hu-HU" sz="1600" dirty="0"/>
              <a:t>A tárgylemezeket gondosan, lelkiismeretesen azonosítani kell, ennek legbiztosabb módja a TAJ-szám használata</a:t>
            </a:r>
            <a:r>
              <a:rPr lang="en-US" sz="1600" dirty="0"/>
              <a:t>. A </a:t>
            </a:r>
            <a:r>
              <a:rPr lang="en-US" sz="1600" dirty="0" err="1"/>
              <a:t>kenetek</a:t>
            </a:r>
            <a:r>
              <a:rPr lang="en-US" sz="1600" dirty="0"/>
              <a:t> </a:t>
            </a:r>
            <a:r>
              <a:rPr lang="en-US" sz="1600" dirty="0" err="1"/>
              <a:t>esetleges</a:t>
            </a:r>
            <a:r>
              <a:rPr lang="en-US" sz="1600" dirty="0"/>
              <a:t> </a:t>
            </a:r>
            <a:r>
              <a:rPr lang="en-US" sz="1600" dirty="0" err="1"/>
              <a:t>összekeveredésének</a:t>
            </a:r>
            <a:r>
              <a:rPr lang="en-US" sz="1600" dirty="0"/>
              <a:t> </a:t>
            </a:r>
            <a:r>
              <a:rPr lang="en-US" sz="1600" dirty="0" err="1"/>
              <a:t>végzetes</a:t>
            </a:r>
            <a:r>
              <a:rPr lang="en-US" sz="1600" dirty="0"/>
              <a:t> </a:t>
            </a:r>
            <a:r>
              <a:rPr lang="en-US" sz="1600" dirty="0" err="1"/>
              <a:t>következményei</a:t>
            </a:r>
            <a:r>
              <a:rPr lang="en-US" sz="1600" dirty="0"/>
              <a:t> </a:t>
            </a:r>
            <a:r>
              <a:rPr lang="en-US" sz="1600" dirty="0" err="1"/>
              <a:t>lehetnek</a:t>
            </a:r>
            <a:r>
              <a:rPr lang="en-US" sz="1600" dirty="0"/>
              <a:t>!</a:t>
            </a:r>
            <a:endParaRPr lang="hu-HU" sz="1600" dirty="0"/>
          </a:p>
          <a:p>
            <a:pPr algn="just"/>
            <a:endParaRPr lang="hu-HU" sz="1600" dirty="0"/>
          </a:p>
          <a:p>
            <a:pPr algn="just"/>
            <a:r>
              <a:rPr lang="hu-HU" sz="1600" i="1" dirty="0"/>
              <a:t>A megjelölt, fixált keneteket a megfelelően kitöltött „Citológiai vizsgálati kérőlappal” együtt a kijelölt citológiai laboratóriumba kell szállítani, </a:t>
            </a:r>
            <a:r>
              <a:rPr lang="hu-HU" sz="1600" dirty="0"/>
              <a:t>ahol a </a:t>
            </a:r>
            <a:r>
              <a:rPr lang="hu-HU" sz="1600" dirty="0" err="1"/>
              <a:t>Papanicolaou</a:t>
            </a:r>
            <a:r>
              <a:rPr lang="hu-HU" sz="1600" dirty="0"/>
              <a:t> által 1942-ben kidolgozott festési eljárással megfestik, és értékelik.</a:t>
            </a:r>
          </a:p>
          <a:p>
            <a:pPr algn="just"/>
            <a:endParaRPr lang="hu-HU" sz="1600" dirty="0"/>
          </a:p>
          <a:p>
            <a:pPr algn="just"/>
            <a:r>
              <a:rPr lang="hu-HU" sz="1600" dirty="0"/>
              <a:t>Elterjedőben van a „folyadék-alapú” citológiai kenet: a kenetvevő eszközről a vizsgálati anyagot „belemossák” a fixáló folyadékba, majd a centrifugálással ülepített anyagot tárgylemezre viszik, és úgy vizsgálják.</a:t>
            </a:r>
          </a:p>
        </p:txBody>
      </p:sp>
    </p:spTree>
    <p:extLst>
      <p:ext uri="{BB962C8B-B14F-4D97-AF65-F5344CB8AC3E}">
        <p14:creationId xmlns:p14="http://schemas.microsoft.com/office/powerpoint/2010/main" val="261155413"/>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3. A szervezett méhnyakszűrés stratégiája</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49752" y="1372126"/>
            <a:ext cx="8280920" cy="369332"/>
          </a:xfrm>
          <a:prstGeom prst="rect">
            <a:avLst/>
          </a:prstGeom>
          <a:noFill/>
        </p:spPr>
        <p:txBody>
          <a:bodyPr wrap="square" rtlCol="0">
            <a:spAutoFit/>
          </a:bodyPr>
          <a:lstStyle/>
          <a:p>
            <a:r>
              <a:rPr lang="hu-HU" dirty="0">
                <a:solidFill>
                  <a:srgbClr val="0070C0"/>
                </a:solidFill>
              </a:rPr>
              <a:t>Citológiai lelet: ajánlás a védőnő tennivalóira</a:t>
            </a:r>
          </a:p>
        </p:txBody>
      </p:sp>
      <p:sp>
        <p:nvSpPr>
          <p:cNvPr id="2" name="Szövegdoboz 1"/>
          <p:cNvSpPr txBox="1"/>
          <p:nvPr/>
        </p:nvSpPr>
        <p:spPr>
          <a:xfrm>
            <a:off x="447987" y="1916832"/>
            <a:ext cx="8156461" cy="4031873"/>
          </a:xfrm>
          <a:prstGeom prst="rect">
            <a:avLst/>
          </a:prstGeom>
          <a:noFill/>
        </p:spPr>
        <p:txBody>
          <a:bodyPr wrap="square" rtlCol="0">
            <a:spAutoFit/>
          </a:bodyPr>
          <a:lstStyle/>
          <a:p>
            <a:pPr algn="just"/>
            <a:r>
              <a:rPr lang="hu-HU" sz="1600" dirty="0"/>
              <a:t>A citológiai laboratórium a kitöltött „kérőlapot”, mint leletet, visszajuttatja a területi védőnőhöz. A leletlapon jól elkülönítve, a védőnők tennivalóira vonatkozóan az alábbi lehetséges ajánlás van feltüntetve, és pedig </a:t>
            </a:r>
            <a:r>
              <a:rPr lang="hu-HU" sz="1600" i="1" dirty="0"/>
              <a:t>negatív, nem-negatív, a kenetvételt meg kell ismételni.</a:t>
            </a:r>
          </a:p>
          <a:p>
            <a:pPr algn="just"/>
            <a:endParaRPr lang="hu-HU" sz="1600" dirty="0"/>
          </a:p>
          <a:p>
            <a:pPr marL="285750" indent="-285750" algn="just">
              <a:buFont typeface="Arial" panose="020B0604020202020204" pitchFamily="34" charset="0"/>
              <a:buChar char="•"/>
            </a:pPr>
            <a:r>
              <a:rPr lang="hu-HU" sz="1600" i="1" dirty="0"/>
              <a:t>A negatív eredménnyel </a:t>
            </a:r>
            <a:r>
              <a:rPr lang="hu-HU" sz="1600" dirty="0"/>
              <a:t>záruló szűrővizsgálat után újabb 3 évig nincs tennivaló. </a:t>
            </a:r>
          </a:p>
          <a:p>
            <a:pPr algn="just"/>
            <a:endParaRPr lang="hu-HU" sz="1600" dirty="0"/>
          </a:p>
          <a:p>
            <a:pPr marL="285750" indent="-285750" algn="just">
              <a:buFont typeface="Arial" panose="020B0604020202020204" pitchFamily="34" charset="0"/>
              <a:buChar char="•"/>
            </a:pPr>
            <a:r>
              <a:rPr lang="hu-HU" sz="1600" i="1" dirty="0"/>
              <a:t>A nem-negatív lelet </a:t>
            </a:r>
            <a:r>
              <a:rPr lang="hu-HU" sz="1600" dirty="0"/>
              <a:t>mögött </a:t>
            </a:r>
            <a:r>
              <a:rPr lang="hu-HU" sz="1600" dirty="0" err="1"/>
              <a:t>gyulladásos</a:t>
            </a:r>
            <a:r>
              <a:rPr lang="hu-HU" sz="1600" dirty="0"/>
              <a:t> vagy ennél súlyosabb elváltozás áll. Felmerül a rákmegelőző állapot, vagy rák alapos gyanúja. Ennek eldöntése már nem a területi védőnő feladata. A védőnő feladata az, hogy tisztázás vagy kezelés céljából </a:t>
            </a:r>
            <a:r>
              <a:rPr lang="en-US" sz="1600" i="1" dirty="0"/>
              <a:t>a </a:t>
            </a:r>
            <a:r>
              <a:rPr lang="en-US" sz="1600" i="1" dirty="0" err="1"/>
              <a:t>pácienst</a:t>
            </a:r>
            <a:r>
              <a:rPr lang="en-US" sz="1600" i="1" dirty="0"/>
              <a:t> a </a:t>
            </a:r>
            <a:r>
              <a:rPr lang="en-US" sz="1600" i="1" dirty="0" err="1"/>
              <a:t>legrövidebb</a:t>
            </a:r>
            <a:r>
              <a:rPr lang="en-US" sz="1600" i="1" dirty="0"/>
              <a:t> </a:t>
            </a:r>
            <a:r>
              <a:rPr lang="en-US" sz="1600" i="1" dirty="0" err="1"/>
              <a:t>úton</a:t>
            </a:r>
            <a:r>
              <a:rPr lang="en-US" sz="1600" i="1" dirty="0"/>
              <a:t> </a:t>
            </a:r>
            <a:r>
              <a:rPr lang="en-US" sz="1600" i="1" dirty="0" err="1"/>
              <a:t>nőgyógyászati</a:t>
            </a:r>
            <a:r>
              <a:rPr lang="en-US" sz="1600" i="1" dirty="0"/>
              <a:t> </a:t>
            </a:r>
            <a:r>
              <a:rPr lang="en-US" sz="1600" i="1" dirty="0" err="1"/>
              <a:t>szakrendelésre</a:t>
            </a:r>
            <a:r>
              <a:rPr lang="en-US" sz="1600" i="1" dirty="0"/>
              <a:t> </a:t>
            </a:r>
            <a:r>
              <a:rPr lang="en-US" sz="1600" i="1" dirty="0" err="1"/>
              <a:t>kell</a:t>
            </a:r>
            <a:r>
              <a:rPr lang="en-US" sz="1600" i="1" dirty="0"/>
              <a:t> </a:t>
            </a:r>
            <a:r>
              <a:rPr lang="en-US" sz="1600" i="1" dirty="0" err="1"/>
              <a:t>irányítania</a:t>
            </a:r>
            <a:r>
              <a:rPr lang="en-US" sz="1600" i="1" dirty="0"/>
              <a:t>!</a:t>
            </a:r>
            <a:endParaRPr lang="hu-HU" sz="1600" i="1" dirty="0"/>
          </a:p>
          <a:p>
            <a:pPr algn="just"/>
            <a:endParaRPr lang="hu-HU" sz="1600" dirty="0"/>
          </a:p>
          <a:p>
            <a:pPr algn="just"/>
            <a:r>
              <a:rPr lang="hu-HU" sz="1600" dirty="0"/>
              <a:t>Fontos, hogy a kenetvételt mielőbb meg kell ismételni, ha azt a citológus technikai okokból értékelésre alkalmatlannak találja (sejtszegény, vastag, véres, törmelékes, nem áttekinthető stb.), vagy ha nem tartalmaz a nyakcsatornából származó </a:t>
            </a:r>
            <a:r>
              <a:rPr lang="hu-HU" sz="1600" dirty="0" err="1"/>
              <a:t>endocervikális</a:t>
            </a:r>
            <a:r>
              <a:rPr lang="hu-HU" sz="1600" dirty="0"/>
              <a:t> (EC) sejteket.</a:t>
            </a:r>
          </a:p>
        </p:txBody>
      </p:sp>
    </p:spTree>
    <p:extLst>
      <p:ext uri="{BB962C8B-B14F-4D97-AF65-F5344CB8AC3E}">
        <p14:creationId xmlns:p14="http://schemas.microsoft.com/office/powerpoint/2010/main" val="1379683086"/>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439857" y="1283051"/>
            <a:ext cx="8280920" cy="369332"/>
          </a:xfrm>
          <a:prstGeom prst="rect">
            <a:avLst/>
          </a:prstGeom>
          <a:noFill/>
        </p:spPr>
        <p:txBody>
          <a:bodyPr wrap="square" rtlCol="0">
            <a:spAutoFit/>
          </a:bodyPr>
          <a:lstStyle/>
          <a:p>
            <a:r>
              <a:rPr lang="hu-HU" dirty="0">
                <a:solidFill>
                  <a:srgbClr val="0070C0"/>
                </a:solidFill>
              </a:rPr>
              <a:t>Bevezetés</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412054" y="1810690"/>
            <a:ext cx="8280920" cy="3785652"/>
          </a:xfrm>
          <a:prstGeom prst="rect">
            <a:avLst/>
          </a:prstGeom>
          <a:noFill/>
        </p:spPr>
        <p:txBody>
          <a:bodyPr wrap="square" rtlCol="0">
            <a:spAutoFit/>
          </a:bodyPr>
          <a:lstStyle/>
          <a:p>
            <a:pPr algn="just"/>
            <a:r>
              <a:rPr lang="hu-HU" sz="1500" dirty="0"/>
              <a:t>A régi, megszokott </a:t>
            </a:r>
            <a:r>
              <a:rPr lang="hu-HU" sz="1500" dirty="0" err="1"/>
              <a:t>opportunisztikus</a:t>
            </a:r>
            <a:r>
              <a:rPr lang="hu-HU" sz="1500" dirty="0"/>
              <a:t> szűrés keretei közül nehéz áttérni a szervezett népegészségügyi szűrés gyakorlatára, bizonyítja ezt az is, hogy 20-szor annyi kenetet vesznek le a népegészségügyi szűrés keretén kívül, mint annak keretében. </a:t>
            </a:r>
          </a:p>
          <a:p>
            <a:pPr algn="just"/>
            <a:endParaRPr lang="hu-HU" sz="1500" dirty="0"/>
          </a:p>
          <a:p>
            <a:pPr algn="just"/>
            <a:r>
              <a:rPr lang="hu-HU" sz="1500" dirty="0"/>
              <a:t>A 2009-ben Védőnői Méhnyakszűrő Mintaprogram eredményei bizonyították, hogy a védőnők képesek arra, hogy a körzetükben élő lakosságot megszólítsák, és ennek során a   részvételre ösztönözzék. Tapasztalatok alapján, a védőnő azáltal, hogy személyesen felkereste a szűrésre jogosult személyt, illetve megfelelő tájékoztatást nyújtott, mind a szűrés fontosságáról, mind pedig a tévhitek eloszlatásáról, tovább növelte a szűrésen való megjelenési törekvéseket.  A védőnők, olyan nők számára tudtak méhnyakszűrést biztosítani, akik 10 éve vagy annál régebb óta nem jártak szülész-nőgyógyász szakorvosi rendelésen. A szűrésre jogosultak személyes felkeresésével a védőnők, nem csupán az érintett egyén, hanem családtagjai egészséghez való hozzáállásának, és egészségtudatos magatartásának kialakításához is hozzájárulnak.</a:t>
            </a:r>
            <a:r>
              <a:rPr lang="hu-HU" sz="1500" cap="small" dirty="0"/>
              <a:t> </a:t>
            </a:r>
          </a:p>
          <a:p>
            <a:pPr algn="just"/>
            <a:endParaRPr lang="hu-HU" sz="1500" dirty="0"/>
          </a:p>
          <a:p>
            <a:pPr algn="just"/>
            <a:r>
              <a:rPr lang="hu-HU" sz="1500" dirty="0"/>
              <a:t>A védőnői méhnyakszűrés hozzájárul a lakosság egészségének megőrzéséhez, és a szűrésen való részvételi arány növekedéséhez.</a:t>
            </a:r>
          </a:p>
        </p:txBody>
      </p:sp>
    </p:spTree>
    <p:extLst>
      <p:ext uri="{BB962C8B-B14F-4D97-AF65-F5344CB8AC3E}">
        <p14:creationId xmlns:p14="http://schemas.microsoft.com/office/powerpoint/2010/main" val="555030020"/>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421608" y="1532237"/>
            <a:ext cx="8280920" cy="369332"/>
          </a:xfrm>
          <a:prstGeom prst="rect">
            <a:avLst/>
          </a:prstGeom>
          <a:noFill/>
        </p:spPr>
        <p:txBody>
          <a:bodyPr wrap="square" rtlCol="0">
            <a:spAutoFit/>
          </a:bodyPr>
          <a:lstStyle/>
          <a:p>
            <a:r>
              <a:rPr lang="hu-HU" dirty="0">
                <a:solidFill>
                  <a:srgbClr val="0070C0"/>
                </a:solidFill>
              </a:rPr>
              <a:t>A védőnő helye, szerepe a népegészségügyi célú méhnyakszűrésben I.</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362941" y="2132856"/>
            <a:ext cx="8254541" cy="3093154"/>
          </a:xfrm>
          <a:prstGeom prst="rect">
            <a:avLst/>
          </a:prstGeom>
          <a:noFill/>
        </p:spPr>
        <p:txBody>
          <a:bodyPr wrap="square" rtlCol="0">
            <a:spAutoFit/>
          </a:bodyPr>
          <a:lstStyle/>
          <a:p>
            <a:pPr algn="just"/>
            <a:r>
              <a:rPr lang="hu-HU" sz="1500" dirty="0"/>
              <a:t>Az egészségpolitika választása azért esett a Védőnői Szolgálatra, mert:</a:t>
            </a:r>
          </a:p>
          <a:p>
            <a:pPr algn="just"/>
            <a:endParaRPr lang="hu-HU" sz="1500" dirty="0"/>
          </a:p>
          <a:p>
            <a:pPr marL="742950" lvl="1" indent="-285750" algn="just">
              <a:buFont typeface="Arial" panose="020B0604020202020204" pitchFamily="34" charset="0"/>
              <a:buChar char="•"/>
            </a:pPr>
            <a:r>
              <a:rPr lang="hu-HU" sz="1500" dirty="0"/>
              <a:t>a védőnői ellátás az egészségügyi alapellátás része</a:t>
            </a:r>
          </a:p>
          <a:p>
            <a:pPr marL="742950" lvl="1" indent="-285750" algn="just">
              <a:buFont typeface="Arial" panose="020B0604020202020204" pitchFamily="34" charset="0"/>
              <a:buChar char="•"/>
            </a:pPr>
            <a:r>
              <a:rPr lang="hu-HU" sz="1500" dirty="0"/>
              <a:t>országos lefedettségű</a:t>
            </a:r>
          </a:p>
          <a:p>
            <a:pPr marL="742950" lvl="1" indent="-285750" algn="just">
              <a:buFont typeface="Arial" panose="020B0604020202020204" pitchFamily="34" charset="0"/>
              <a:buChar char="•"/>
            </a:pPr>
            <a:r>
              <a:rPr lang="hu-HU" sz="1500" dirty="0"/>
              <a:t>a védőnők felsőfokú végzettségű szakdolgozók</a:t>
            </a:r>
          </a:p>
          <a:p>
            <a:pPr marL="742950" lvl="1" indent="-285750" algn="just">
              <a:buFont typeface="Arial" panose="020B0604020202020204" pitchFamily="34" charset="0"/>
              <a:buChar char="•"/>
            </a:pPr>
            <a:r>
              <a:rPr lang="hu-HU" sz="1500" dirty="0"/>
              <a:t>a védőnő tevékenysége kiterjed a nővédelmi feladatok ellátására is.</a:t>
            </a:r>
          </a:p>
          <a:p>
            <a:pPr marL="742950" lvl="1" indent="-285750" algn="just">
              <a:buFont typeface="Arial" panose="020B0604020202020204" pitchFamily="34" charset="0"/>
              <a:buChar char="•"/>
            </a:pPr>
            <a:endParaRPr lang="hu-HU" sz="1500" dirty="0"/>
          </a:p>
          <a:p>
            <a:pPr marL="0" lvl="1" algn="just"/>
            <a:r>
              <a:rPr lang="hu-HU" sz="1500" dirty="0"/>
              <a:t>A védőnő nővédelmi feladatának eddig is része volt „a lakossági célzott szűrővizsgálatok szervezésében részvétel” most a szűrés végzésében is közreműködhet. Nővédelmi gondozása így átöleli a nő életszakaszának nagyobb hosszát, a reproduktív koron túl is. A védőnők kitüntetett szerepet játszanak e felelősségteljes feladat elvégzésében. A tapasztalatok szerint a védőnők segítő hozzáállása minden értékes teljesítmény kiindulópontja. Egyfajta szolgáltatási kör, a családközpontú gondozás nagyobb teret nyert. </a:t>
            </a:r>
          </a:p>
        </p:txBody>
      </p:sp>
    </p:spTree>
    <p:extLst>
      <p:ext uri="{BB962C8B-B14F-4D97-AF65-F5344CB8AC3E}">
        <p14:creationId xmlns:p14="http://schemas.microsoft.com/office/powerpoint/2010/main" val="26998343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000"/>
                                        <p:tgtEl>
                                          <p:spTgt spid="7">
                                            <p:txEl>
                                              <p:pRg st="4" end="4"/>
                                            </p:txEl>
                                          </p:spTgt>
                                        </p:tgtEl>
                                      </p:cBhvr>
                                    </p:animEffect>
                                    <p:anim calcmode="lin" valueType="num">
                                      <p:cBhvr>
                                        <p:cTn id="1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1000"/>
                                        <p:tgtEl>
                                          <p:spTgt spid="7">
                                            <p:txEl>
                                              <p:pRg st="5" end="5"/>
                                            </p:txEl>
                                          </p:spTgt>
                                        </p:tgtEl>
                                      </p:cBhvr>
                                    </p:animEffect>
                                    <p:anim calcmode="lin" valueType="num">
                                      <p:cBhvr>
                                        <p:cTn id="2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1000"/>
                                        <p:tgtEl>
                                          <p:spTgt spid="7">
                                            <p:txEl>
                                              <p:pRg st="7" end="7"/>
                                            </p:txEl>
                                          </p:spTgt>
                                        </p:tgtEl>
                                      </p:cBhvr>
                                    </p:animEffect>
                                    <p:anim calcmode="lin" valueType="num">
                                      <p:cBhvr>
                                        <p:cTn id="2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274180" y="1532237"/>
            <a:ext cx="8280920" cy="369332"/>
          </a:xfrm>
          <a:prstGeom prst="rect">
            <a:avLst/>
          </a:prstGeom>
          <a:noFill/>
        </p:spPr>
        <p:txBody>
          <a:bodyPr wrap="square" rtlCol="0">
            <a:spAutoFit/>
          </a:bodyPr>
          <a:lstStyle/>
          <a:p>
            <a:r>
              <a:rPr lang="hu-HU" dirty="0">
                <a:solidFill>
                  <a:srgbClr val="0070C0"/>
                </a:solidFill>
              </a:rPr>
              <a:t>A védőnő helye, szerepe a népegészségügyi célú méhnyakszűrésben II.</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261461" y="2060848"/>
            <a:ext cx="8410556" cy="2862322"/>
          </a:xfrm>
          <a:prstGeom prst="rect">
            <a:avLst/>
          </a:prstGeom>
          <a:noFill/>
        </p:spPr>
        <p:txBody>
          <a:bodyPr wrap="square" rtlCol="0">
            <a:spAutoFit/>
          </a:bodyPr>
          <a:lstStyle/>
          <a:p>
            <a:pPr algn="just"/>
            <a:r>
              <a:rPr lang="hu-HU" sz="1500" dirty="0"/>
              <a:t>Kimagasló a szűrendő lakosság megnyerése, jó az együttműködés az alapellátás dolgozóival. A védőnőknek sosem szabad elfeledkezni arról, hogy képesek a feladat elvégzésére! Közelebb kerülnek ez által a település felnőtt lakosságához. </a:t>
            </a:r>
          </a:p>
          <a:p>
            <a:pPr algn="just"/>
            <a:r>
              <a:rPr lang="hu-HU" sz="1500" dirty="0"/>
              <a:t> </a:t>
            </a:r>
          </a:p>
          <a:p>
            <a:pPr algn="just"/>
            <a:r>
              <a:rPr lang="hu-HU" sz="1500" dirty="0"/>
              <a:t>A méhnyakrák kiemelkedő népegészségügyi jelentőségét az adja, hogy az elkerülhető halálozások közé tartozik.</a:t>
            </a:r>
          </a:p>
          <a:p>
            <a:pPr algn="just"/>
            <a:endParaRPr lang="hu-HU" sz="1500" dirty="0"/>
          </a:p>
          <a:p>
            <a:pPr algn="just"/>
            <a:r>
              <a:rPr lang="hu-HU" sz="1500" dirty="0"/>
              <a:t>A népegészségügyi célú méhnyakszűrés a védőnők egyetemi graduális képzésébe is beillesztésre került. A 2014/2015-ös tanévben felvételt nyert védőnő hallgatók már úgy végezték az alapképzést 2018-ban, hogy képesek a szűrés végzésére. Így „összeért” a védőnők graduális és posztgraduális képzése, ma már a képzési kimeneteli követelmény része, hogy a védőnő ismeri és alkalmazza a méhnyakszűrést.</a:t>
            </a:r>
          </a:p>
        </p:txBody>
      </p:sp>
    </p:spTree>
    <p:extLst>
      <p:ext uri="{BB962C8B-B14F-4D97-AF65-F5344CB8AC3E}">
        <p14:creationId xmlns:p14="http://schemas.microsoft.com/office/powerpoint/2010/main" val="426309474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13466"/>
            <a:ext cx="5976664" cy="4351838"/>
          </a:xfrm>
          <a:prstGeom prst="rect">
            <a:avLst/>
          </a:prstGeom>
          <a:noFill/>
          <a:ln>
            <a:noFill/>
          </a:ln>
        </p:spPr>
      </p:pic>
      <p:sp>
        <p:nvSpPr>
          <p:cNvPr id="4" name="Cím 3"/>
          <p:cNvSpPr>
            <a:spLocks noGrp="1"/>
          </p:cNvSpPr>
          <p:nvPr>
            <p:ph type="title"/>
          </p:nvPr>
        </p:nvSpPr>
        <p:spPr>
          <a:xfrm>
            <a:off x="447989" y="44624"/>
            <a:ext cx="8084451" cy="864096"/>
          </a:xfrm>
        </p:spPr>
        <p:txBody>
          <a:bodyPr>
            <a:normAutofit/>
          </a:bodyPr>
          <a:lstStyle/>
          <a:p>
            <a:r>
              <a:rPr lang="hu-HU" dirty="0"/>
              <a:t>1. A népegészségügyi célú méhnyakszűrés elméleti háttere</a:t>
            </a:r>
          </a:p>
        </p:txBody>
      </p:sp>
      <p:pic>
        <p:nvPicPr>
          <p:cNvPr id="8" name="Kép 7"/>
          <p:cNvPicPr>
            <a:picLocks noChangeAspect="1"/>
          </p:cNvPicPr>
          <p:nvPr/>
        </p:nvPicPr>
        <p:blipFill>
          <a:blip r:embed="rId3"/>
          <a:stretch>
            <a:fillRect/>
          </a:stretch>
        </p:blipFill>
        <p:spPr>
          <a:xfrm>
            <a:off x="5868144" y="5786728"/>
            <a:ext cx="3182247" cy="934897"/>
          </a:xfrm>
          <a:prstGeom prst="rect">
            <a:avLst/>
          </a:prstGeom>
        </p:spPr>
      </p:pic>
      <p:sp>
        <p:nvSpPr>
          <p:cNvPr id="2" name="Szövegdoboz 1"/>
          <p:cNvSpPr txBox="1"/>
          <p:nvPr/>
        </p:nvSpPr>
        <p:spPr>
          <a:xfrm>
            <a:off x="323528" y="1340768"/>
            <a:ext cx="6984776" cy="369332"/>
          </a:xfrm>
          <a:prstGeom prst="rect">
            <a:avLst/>
          </a:prstGeom>
          <a:noFill/>
        </p:spPr>
        <p:txBody>
          <a:bodyPr wrap="square" rtlCol="0">
            <a:spAutoFit/>
          </a:bodyPr>
          <a:lstStyle/>
          <a:p>
            <a:r>
              <a:rPr lang="hu-HU" dirty="0">
                <a:solidFill>
                  <a:srgbClr val="0070C0"/>
                </a:solidFill>
              </a:rPr>
              <a:t>A méhnyakrák </a:t>
            </a:r>
            <a:r>
              <a:rPr lang="hu-HU" dirty="0" err="1">
                <a:solidFill>
                  <a:srgbClr val="0070C0"/>
                </a:solidFill>
              </a:rPr>
              <a:t>incidenciája</a:t>
            </a:r>
            <a:endParaRPr lang="hu-HU" dirty="0">
              <a:solidFill>
                <a:srgbClr val="0070C0"/>
              </a:solidFill>
            </a:endParaRPr>
          </a:p>
        </p:txBody>
      </p:sp>
      <p:sp>
        <p:nvSpPr>
          <p:cNvPr id="5" name="Szövegdoboz 4"/>
          <p:cNvSpPr txBox="1"/>
          <p:nvPr/>
        </p:nvSpPr>
        <p:spPr>
          <a:xfrm>
            <a:off x="6516216" y="1901174"/>
            <a:ext cx="1584176" cy="1446550"/>
          </a:xfrm>
          <a:prstGeom prst="rect">
            <a:avLst/>
          </a:prstGeom>
          <a:noFill/>
        </p:spPr>
        <p:txBody>
          <a:bodyPr wrap="square" rtlCol="0">
            <a:spAutoFit/>
          </a:bodyPr>
          <a:lstStyle/>
          <a:p>
            <a:r>
              <a:rPr lang="hu-HU" sz="1100" dirty="0"/>
              <a:t>2. ábra: A méhnyak rosszindulatú daganatai standardizált </a:t>
            </a:r>
            <a:r>
              <a:rPr lang="hu-HU" sz="1100" dirty="0" err="1"/>
              <a:t>incidenciája</a:t>
            </a:r>
            <a:r>
              <a:rPr lang="hu-HU" sz="1100" dirty="0"/>
              <a:t> az Európai Unió tagállamaiban (2006) (Forrás: IARC)</a:t>
            </a:r>
          </a:p>
        </p:txBody>
      </p:sp>
    </p:spTree>
    <p:extLst>
      <p:ext uri="{BB962C8B-B14F-4D97-AF65-F5344CB8AC3E}">
        <p14:creationId xmlns:p14="http://schemas.microsoft.com/office/powerpoint/2010/main" val="2311449486"/>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251518" y="1285911"/>
            <a:ext cx="8280920" cy="369332"/>
          </a:xfrm>
          <a:prstGeom prst="rect">
            <a:avLst/>
          </a:prstGeom>
          <a:noFill/>
        </p:spPr>
        <p:txBody>
          <a:bodyPr wrap="square" rtlCol="0">
            <a:spAutoFit/>
          </a:bodyPr>
          <a:lstStyle/>
          <a:p>
            <a:r>
              <a:rPr lang="hu-HU" dirty="0">
                <a:solidFill>
                  <a:srgbClr val="0070C0"/>
                </a:solidFill>
              </a:rPr>
              <a:t>Népegészségügyi célú méhnyakszűrés előnye és hátránya</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261461" y="1655243"/>
            <a:ext cx="8410556" cy="4401205"/>
          </a:xfrm>
          <a:prstGeom prst="rect">
            <a:avLst/>
          </a:prstGeom>
          <a:noFill/>
        </p:spPr>
        <p:txBody>
          <a:bodyPr wrap="square" rtlCol="0">
            <a:spAutoFit/>
          </a:bodyPr>
          <a:lstStyle/>
          <a:p>
            <a:pPr algn="just"/>
            <a:r>
              <a:rPr lang="hu-HU" sz="1400" dirty="0"/>
              <a:t>A védőnői méhnyakszűrés alapvető előnye, hogy nincs szakorvosi kézhez kötve, az alapellátás keretein belül érik el a szűrésre jogosultakat, a lakosságszűrés keretében megvalósítható méhnyakszűrés, helyben, lakóhelyhez közel érhető el, ez növelheti a részvételi hajlandóságot. A nagyobb részvételből következik, hogy a méhnyakat ért elváltozások, korai, panaszt nem okozó szakaszában kerülnek felismerésre, a kezelések korábban </a:t>
            </a:r>
            <a:r>
              <a:rPr lang="hu-HU" sz="1400" dirty="0" err="1"/>
              <a:t>kezdhetőek</a:t>
            </a:r>
            <a:r>
              <a:rPr lang="hu-HU" sz="1400" dirty="0"/>
              <a:t> meg, kisebb beavatkozások is </a:t>
            </a:r>
            <a:r>
              <a:rPr lang="hu-HU" sz="1400" dirty="0" err="1"/>
              <a:t>elegendőek</a:t>
            </a:r>
            <a:r>
              <a:rPr lang="hu-HU" sz="1400" dirty="0"/>
              <a:t>, melyek nem jelentenek jelentős mértékű lelki megterhelést, mint a súlyosabb elváltozások alkalmával végzett radikális nőgyógyászati műtétek. A kezelések korai megkezdése, nagyobb lehetőséget nyújt a daganatos betegségekből való teljes gyógyulásra is. </a:t>
            </a:r>
          </a:p>
          <a:p>
            <a:pPr algn="just"/>
            <a:endParaRPr lang="hu-HU" sz="1400" dirty="0"/>
          </a:p>
          <a:p>
            <a:pPr algn="just"/>
            <a:r>
              <a:rPr lang="hu-HU" sz="1400" dirty="0"/>
              <a:t>A védőnő személyesen ismeri a körzetében élőket és tájékozottabb az emberek életmódját, szokásait illetően. A helyi egészségvédelmi programokon hangsúlyozható a prevenció jelentősége és a helyi szervezetek jó együttműködése elősegítheti a szemléletváltást. Megvalósulhat a céllakosság nyilvántartása, a méhnyakszűrés esedékessége szempontjából. A citológiai vizsgálat eredményét a védőnő személyesen adja át, „rossz hír” közlése esetén ismeret és lelki támasz biztosításával mérsékelni tudja a negatív emóciókat, valamint meg tudja erősíteni, hogy a mielőbbi szakorvosi vizsgálat, szükség esetén a kezelés teljes gyógyulást eredményezhet. </a:t>
            </a:r>
          </a:p>
          <a:p>
            <a:pPr algn="just"/>
            <a:endParaRPr lang="hu-HU" sz="1400" dirty="0"/>
          </a:p>
          <a:p>
            <a:pPr algn="just"/>
            <a:r>
              <a:rPr lang="hu-HU" sz="1400" dirty="0"/>
              <a:t>A védőnők által végzett szűrés hátránya, hogy az kizárólag a méhnyakat ért elváltozások szűrésére irányul. </a:t>
            </a:r>
          </a:p>
          <a:p>
            <a:pPr algn="just"/>
            <a:endParaRPr lang="hu-HU" sz="1400" dirty="0"/>
          </a:p>
        </p:txBody>
      </p:sp>
    </p:spTree>
    <p:extLst>
      <p:ext uri="{BB962C8B-B14F-4D97-AF65-F5344CB8AC3E}">
        <p14:creationId xmlns:p14="http://schemas.microsoft.com/office/powerpoint/2010/main" val="202158199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261461" y="1326778"/>
            <a:ext cx="8280920" cy="369332"/>
          </a:xfrm>
          <a:prstGeom prst="rect">
            <a:avLst/>
          </a:prstGeom>
          <a:noFill/>
        </p:spPr>
        <p:txBody>
          <a:bodyPr wrap="square" rtlCol="0">
            <a:spAutoFit/>
          </a:bodyPr>
          <a:lstStyle/>
          <a:p>
            <a:r>
              <a:rPr lang="hu-HU" dirty="0">
                <a:solidFill>
                  <a:srgbClr val="0070C0"/>
                </a:solidFill>
              </a:rPr>
              <a:t>Népegészségügyi célú védőnői méhnyakszűrés országos kiterjesztése I.</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284934" y="1898144"/>
            <a:ext cx="8410556" cy="2862322"/>
          </a:xfrm>
          <a:prstGeom prst="rect">
            <a:avLst/>
          </a:prstGeom>
          <a:noFill/>
        </p:spPr>
        <p:txBody>
          <a:bodyPr wrap="square" rtlCol="0">
            <a:spAutoFit/>
          </a:bodyPr>
          <a:lstStyle/>
          <a:p>
            <a:pPr algn="just"/>
            <a:r>
              <a:rPr lang="hu-HU" sz="1500" dirty="0"/>
              <a:t>A hazánkban 2003-ban bevezetésre került szervezett szakorvosi szűrés lehetőségével a női lakosság csak kis számban élt. Az OEP adatai szerint a szűrendő nők 5-7 %-a kereste fel „meghívólevelével” az adott szakrendelést. Ezért a méhnyakrákos megbetegedések és halálozások csökkentése érdekében - a mértékadó nemzetközi szakmai szervezetek javaslatának megfelelően, mely szerint a méhnyakszűrést képzett egészségügyi szakdolgozók végzik - az Egészségügyi Minisztérium által bevezetésre került a „szakdolgozói szűrés” (Védőnői Méhnyakszűrő Mintaprogram 2009.év).  </a:t>
            </a:r>
          </a:p>
          <a:p>
            <a:pPr algn="just"/>
            <a:endParaRPr lang="hu-HU" sz="1500" dirty="0"/>
          </a:p>
          <a:p>
            <a:pPr algn="just"/>
            <a:r>
              <a:rPr lang="hu-HU" sz="1500" dirty="0"/>
              <a:t>A Védőnői Méhnyakszűrő Mintaprogram jó eredménnyel zárult, a szűrésre meghívót kapó nők 15,8 %-a elment a védőnőhöz szűrésre. Olyan nőket is meg tudtak nyerni a szűrésre, akik régóta (10 évnél is régebben) nem voltak méhnyakszűrésen. A keneteket értékelő citológiai laboratórium értékelése szerint a védőnői kenetvételek minősége megfelelt a szakmai követelményeknek.</a:t>
            </a:r>
          </a:p>
        </p:txBody>
      </p:sp>
    </p:spTree>
    <p:extLst>
      <p:ext uri="{BB962C8B-B14F-4D97-AF65-F5344CB8AC3E}">
        <p14:creationId xmlns:p14="http://schemas.microsoft.com/office/powerpoint/2010/main" val="1690563983"/>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251518" y="1326778"/>
            <a:ext cx="8280920" cy="369332"/>
          </a:xfrm>
          <a:prstGeom prst="rect">
            <a:avLst/>
          </a:prstGeom>
          <a:noFill/>
        </p:spPr>
        <p:txBody>
          <a:bodyPr wrap="square" rtlCol="0">
            <a:spAutoFit/>
          </a:bodyPr>
          <a:lstStyle/>
          <a:p>
            <a:r>
              <a:rPr lang="hu-HU" dirty="0">
                <a:solidFill>
                  <a:srgbClr val="0070C0"/>
                </a:solidFill>
              </a:rPr>
              <a:t>Népegészségügyi célú védőnői méhnyakszűrés országos kiterjesztése II.</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261460" y="1772967"/>
            <a:ext cx="8487003" cy="3970318"/>
          </a:xfrm>
          <a:prstGeom prst="rect">
            <a:avLst/>
          </a:prstGeom>
          <a:noFill/>
        </p:spPr>
        <p:txBody>
          <a:bodyPr wrap="square" rtlCol="0">
            <a:spAutoFit/>
          </a:bodyPr>
          <a:lstStyle/>
          <a:p>
            <a:pPr algn="just"/>
            <a:r>
              <a:rPr lang="hu-HU" sz="1400" dirty="0"/>
              <a:t>A Mintaprogram során önként jelentkező 110 védőnő akkreditált továbbképzés keretében sajátította el a szűrés szervezéséhez és végzéséhez szükséges elméleti és gyakorlati ismereteket, majd végzett szűrést. Ezáltal a védőnői méhnyakszűrés alkalmasnak bizonyult az országos kiterjesztésre. Minisztériumi támogatás mellett az első mintaprogram eredményei is hozzájárultak a Védőnői Méhnyakszűrő Programok megvalósulásához. 2010-ben 125, 2012-ben 50 védőnő vett részt, 2013-15 között A TÁMOP-6.1.3.A-13/1-2013-0001 azonosító-jelű „Pilot jellegű szűrőprogramok (védőnői méhnyakszűrési illetve vastagbélszűrési programok) kiterjesztésének támogatása című projekt keretében 2176 védőnő elméleti képzésen vett részt, 1148 elméleti és gyakorlati képzésen is részt vett. Így az újonnan képzett védőnők száma 1148 fővel bővült. 2015-ben 732 védőnő vett részt a népegészségügyi célú méhnyakszűrésben. Jelenleg közel 1700 képzett védőnő van. </a:t>
            </a:r>
          </a:p>
          <a:p>
            <a:pPr algn="just"/>
            <a:endParaRPr lang="hu-HU" sz="1400" dirty="0"/>
          </a:p>
          <a:p>
            <a:pPr algn="just"/>
            <a:r>
              <a:rPr lang="hu-HU" sz="1400" dirty="0"/>
              <a:t>A Védőnői Méhnyakszűrő Programok eredményei azt mutatják, hogy a védőnők képesek és alkalmasak </a:t>
            </a:r>
          </a:p>
          <a:p>
            <a:pPr marL="742950" lvl="1" indent="-285750" algn="just">
              <a:buFont typeface="Arial" panose="020B0604020202020204" pitchFamily="34" charset="0"/>
              <a:buChar char="•"/>
            </a:pPr>
            <a:r>
              <a:rPr lang="hu-HU" sz="1400" dirty="0"/>
              <a:t>a méhnyakszűrés (kenetvétel) megtanulására </a:t>
            </a:r>
          </a:p>
          <a:p>
            <a:pPr marL="742950" lvl="1" indent="-285750" algn="just">
              <a:buFont typeface="Arial" panose="020B0604020202020204" pitchFamily="34" charset="0"/>
              <a:buChar char="•"/>
            </a:pPr>
            <a:r>
              <a:rPr lang="hu-HU" sz="1400" dirty="0"/>
              <a:t>a községben élő lakosság megszólítására</a:t>
            </a:r>
          </a:p>
          <a:p>
            <a:pPr marL="742950" lvl="1" indent="-285750" algn="just">
              <a:buFont typeface="Arial" panose="020B0604020202020204" pitchFamily="34" charset="0"/>
              <a:buChar char="•"/>
            </a:pPr>
            <a:r>
              <a:rPr lang="hu-HU" sz="1400" dirty="0"/>
              <a:t>a községben élő lakosság szűrésre megnyerésére, részvételre való ösztönzésre </a:t>
            </a:r>
          </a:p>
          <a:p>
            <a:pPr marL="742950" lvl="1" indent="-285750" algn="just">
              <a:buFont typeface="Arial" panose="020B0604020202020204" pitchFamily="34" charset="0"/>
              <a:buChar char="•"/>
            </a:pPr>
            <a:r>
              <a:rPr lang="hu-HU" sz="1400" dirty="0"/>
              <a:t>a méhnyakszűrés (kenetvétel) végzésére</a:t>
            </a:r>
          </a:p>
          <a:p>
            <a:pPr marL="742950" lvl="1" indent="-285750" algn="just">
              <a:buFont typeface="Arial" panose="020B0604020202020204" pitchFamily="34" charset="0"/>
              <a:buChar char="•"/>
            </a:pPr>
            <a:r>
              <a:rPr lang="hu-HU" sz="1400" dirty="0"/>
              <a:t>a lakosság egészségtudatos magatartásának növelésére.</a:t>
            </a:r>
          </a:p>
          <a:p>
            <a:pPr lvl="1" algn="just"/>
            <a:r>
              <a:rPr lang="hu-HU" sz="1400" dirty="0"/>
              <a:t> </a:t>
            </a:r>
          </a:p>
        </p:txBody>
      </p:sp>
    </p:spTree>
    <p:extLst>
      <p:ext uri="{BB962C8B-B14F-4D97-AF65-F5344CB8AC3E}">
        <p14:creationId xmlns:p14="http://schemas.microsoft.com/office/powerpoint/2010/main" val="35478581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1000"/>
                                        <p:tgtEl>
                                          <p:spTgt spid="7">
                                            <p:txEl>
                                              <p:pRg st="4" end="4"/>
                                            </p:txEl>
                                          </p:spTgt>
                                        </p:tgtEl>
                                      </p:cBhvr>
                                    </p:animEffect>
                                    <p:anim calcmode="lin" valueType="num">
                                      <p:cBhvr>
                                        <p:cTn id="1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1000"/>
                                        <p:tgtEl>
                                          <p:spTgt spid="7">
                                            <p:txEl>
                                              <p:pRg st="5" end="5"/>
                                            </p:txEl>
                                          </p:spTgt>
                                        </p:tgtEl>
                                      </p:cBhvr>
                                    </p:animEffect>
                                    <p:anim calcmode="lin" valueType="num">
                                      <p:cBhvr>
                                        <p:cTn id="1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1000"/>
                                        <p:tgtEl>
                                          <p:spTgt spid="7">
                                            <p:txEl>
                                              <p:pRg st="6" end="6"/>
                                            </p:txEl>
                                          </p:spTgt>
                                        </p:tgtEl>
                                      </p:cBhvr>
                                    </p:animEffect>
                                    <p:anim calcmode="lin" valueType="num">
                                      <p:cBhvr>
                                        <p:cTn id="2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1000"/>
                                        <p:tgtEl>
                                          <p:spTgt spid="7">
                                            <p:txEl>
                                              <p:pRg st="7" end="7"/>
                                            </p:txEl>
                                          </p:spTgt>
                                        </p:tgtEl>
                                      </p:cBhvr>
                                    </p:animEffect>
                                    <p:anim calcmode="lin" valueType="num">
                                      <p:cBhvr>
                                        <p:cTn id="2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1000"/>
                                        <p:tgtEl>
                                          <p:spTgt spid="7">
                                            <p:txEl>
                                              <p:pRg st="8" end="8"/>
                                            </p:txEl>
                                          </p:spTgt>
                                        </p:tgtEl>
                                      </p:cBhvr>
                                    </p:animEffect>
                                    <p:anim calcmode="lin" valueType="num">
                                      <p:cBhvr>
                                        <p:cTn id="3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9CF698-E275-4A7E-B882-724CF9AD30D2}"/>
              </a:ext>
            </a:extLst>
          </p:cNvPr>
          <p:cNvSpPr>
            <a:spLocks noGrp="1"/>
          </p:cNvSpPr>
          <p:nvPr>
            <p:ph type="title"/>
          </p:nvPr>
        </p:nvSpPr>
        <p:spPr>
          <a:xfrm>
            <a:off x="447989" y="44624"/>
            <a:ext cx="8444491" cy="936104"/>
          </a:xfrm>
        </p:spPr>
        <p:txBody>
          <a:bodyPr>
            <a:normAutofit/>
          </a:bodyPr>
          <a:lstStyle/>
          <a:p>
            <a:r>
              <a:rPr lang="hu-HU" dirty="0"/>
              <a:t>4. A védőnő szerepe a népegészségügyi célú méhnyakszűrés szervezésében</a:t>
            </a:r>
          </a:p>
        </p:txBody>
      </p:sp>
      <p:sp>
        <p:nvSpPr>
          <p:cNvPr id="3" name="Tartalom helye 2">
            <a:extLst>
              <a:ext uri="{FF2B5EF4-FFF2-40B4-BE49-F238E27FC236}">
                <a16:creationId xmlns:a16="http://schemas.microsoft.com/office/drawing/2014/main" id="{C5719D55-0A2E-49B4-9AB3-0CC1B645219E}"/>
              </a:ext>
            </a:extLst>
          </p:cNvPr>
          <p:cNvSpPr>
            <a:spLocks noGrp="1"/>
          </p:cNvSpPr>
          <p:nvPr>
            <p:ph idx="1"/>
          </p:nvPr>
        </p:nvSpPr>
        <p:spPr>
          <a:xfrm>
            <a:off x="447989" y="2051128"/>
            <a:ext cx="8228467" cy="3412976"/>
          </a:xfrm>
        </p:spPr>
        <p:txBody>
          <a:bodyPr>
            <a:normAutofit fontScale="92500" lnSpcReduction="20000"/>
          </a:bodyPr>
          <a:lstStyle/>
          <a:p>
            <a:pPr marL="0" indent="0" algn="just">
              <a:buNone/>
            </a:pPr>
            <a:r>
              <a:rPr lang="hu-HU" sz="1600" dirty="0"/>
              <a:t>„</a:t>
            </a:r>
            <a:r>
              <a:rPr lang="hu-HU" sz="1600" dirty="0">
                <a:latin typeface="+mn-lt"/>
                <a:cs typeface="+mn-cs"/>
              </a:rPr>
              <a:t>A daganatok szűrésére törekednünk kell. Nemcsak azért, mert olcsó (olcsóbb, mint a kezelés), hanem azért is, mert sokak számára teszi lehetővé a szenvedéstől mentes, emberhez méltó életet.”</a:t>
            </a:r>
          </a:p>
          <a:p>
            <a:endParaRPr lang="hu-HU" sz="1600" dirty="0">
              <a:latin typeface="+mn-lt"/>
              <a:cs typeface="+mn-cs"/>
            </a:endParaRPr>
          </a:p>
          <a:p>
            <a:pPr marL="534988"/>
            <a:r>
              <a:rPr lang="hu-HU" sz="1600" dirty="0">
                <a:latin typeface="+mn-lt"/>
                <a:cs typeface="+mn-cs"/>
              </a:rPr>
              <a:t>Meghívólevél kapcsán védőnői látogatás, tájékoztatás</a:t>
            </a:r>
          </a:p>
          <a:p>
            <a:pPr marL="534988"/>
            <a:r>
              <a:rPr lang="hu-HU" sz="1600" dirty="0">
                <a:latin typeface="+mn-lt"/>
                <a:cs typeface="+mn-cs"/>
              </a:rPr>
              <a:t>Adatok felvétele, dokumentáció kitöltése (Bethesda 2001)</a:t>
            </a:r>
          </a:p>
          <a:p>
            <a:pPr marL="534988"/>
            <a:r>
              <a:rPr lang="hu-HU" sz="1600" dirty="0">
                <a:latin typeface="+mn-lt"/>
                <a:cs typeface="+mn-cs"/>
              </a:rPr>
              <a:t>Anamnézis</a:t>
            </a:r>
          </a:p>
          <a:p>
            <a:pPr marL="534988"/>
            <a:r>
              <a:rPr lang="hu-HU" sz="1600" dirty="0">
                <a:latin typeface="+mn-lt"/>
                <a:cs typeface="+mn-cs"/>
              </a:rPr>
              <a:t>Tárgylemez előkészítése</a:t>
            </a:r>
          </a:p>
          <a:p>
            <a:pPr marL="534988"/>
            <a:r>
              <a:rPr lang="hu-HU" sz="1600" dirty="0">
                <a:latin typeface="+mn-lt"/>
                <a:cs typeface="+mn-cs"/>
              </a:rPr>
              <a:t>Külső nemi szervek megtekintése</a:t>
            </a:r>
          </a:p>
          <a:p>
            <a:pPr marL="534988"/>
            <a:r>
              <a:rPr lang="hu-HU" sz="1600" dirty="0">
                <a:latin typeface="+mn-lt"/>
                <a:cs typeface="+mn-cs"/>
              </a:rPr>
              <a:t>Hüvely feltárása, kenetvétel</a:t>
            </a:r>
          </a:p>
          <a:p>
            <a:pPr marL="534988"/>
            <a:r>
              <a:rPr lang="hu-HU" sz="1600" dirty="0">
                <a:latin typeface="+mn-lt"/>
                <a:cs typeface="+mn-cs"/>
              </a:rPr>
              <a:t>Kenet rögzítése</a:t>
            </a:r>
          </a:p>
          <a:p>
            <a:pPr marL="534988"/>
            <a:r>
              <a:rPr lang="hu-HU" sz="1600" dirty="0" err="1">
                <a:latin typeface="+mn-lt"/>
                <a:cs typeface="+mn-cs"/>
              </a:rPr>
              <a:t>Speculum</a:t>
            </a:r>
            <a:r>
              <a:rPr lang="hu-HU" sz="1600" dirty="0">
                <a:latin typeface="+mn-lt"/>
                <a:cs typeface="+mn-cs"/>
              </a:rPr>
              <a:t> eltávolítása</a:t>
            </a:r>
          </a:p>
          <a:p>
            <a:pPr marL="534988"/>
            <a:r>
              <a:rPr lang="hu-HU" sz="1600" dirty="0">
                <a:latin typeface="+mn-lt"/>
                <a:cs typeface="+mn-cs"/>
              </a:rPr>
              <a:t>Szűrés zárása (kenet postázása, dokumentálás)</a:t>
            </a:r>
          </a:p>
          <a:p>
            <a:pPr marL="534988"/>
            <a:r>
              <a:rPr lang="hu-HU" sz="1600" dirty="0">
                <a:latin typeface="+mn-lt"/>
                <a:cs typeface="+mn-cs"/>
              </a:rPr>
              <a:t>Tájékoztatás a méhnyakszűrés eredményéről</a:t>
            </a:r>
          </a:p>
        </p:txBody>
      </p:sp>
      <p:pic>
        <p:nvPicPr>
          <p:cNvPr id="4" name="Kép 3">
            <a:extLst>
              <a:ext uri="{FF2B5EF4-FFF2-40B4-BE49-F238E27FC236}">
                <a16:creationId xmlns:a16="http://schemas.microsoft.com/office/drawing/2014/main" id="{D81CAECD-11D8-42C9-90CA-44F53EF84FD0}"/>
              </a:ext>
            </a:extLst>
          </p:cNvPr>
          <p:cNvPicPr>
            <a:picLocks noChangeAspect="1"/>
          </p:cNvPicPr>
          <p:nvPr/>
        </p:nvPicPr>
        <p:blipFill>
          <a:blip r:embed="rId2"/>
          <a:stretch>
            <a:fillRect/>
          </a:stretch>
        </p:blipFill>
        <p:spPr>
          <a:xfrm>
            <a:off x="5868144" y="5786728"/>
            <a:ext cx="3182247" cy="934897"/>
          </a:xfrm>
          <a:prstGeom prst="rect">
            <a:avLst/>
          </a:prstGeom>
        </p:spPr>
      </p:pic>
      <p:sp>
        <p:nvSpPr>
          <p:cNvPr id="5" name="Szövegdoboz 4">
            <a:extLst>
              <a:ext uri="{FF2B5EF4-FFF2-40B4-BE49-F238E27FC236}">
                <a16:creationId xmlns:a16="http://schemas.microsoft.com/office/drawing/2014/main" id="{4D652CD0-D95E-4E97-AF3C-BA7880FDDD3A}"/>
              </a:ext>
            </a:extLst>
          </p:cNvPr>
          <p:cNvSpPr txBox="1"/>
          <p:nvPr/>
        </p:nvSpPr>
        <p:spPr>
          <a:xfrm>
            <a:off x="457200" y="1359173"/>
            <a:ext cx="5410944" cy="369332"/>
          </a:xfrm>
          <a:prstGeom prst="rect">
            <a:avLst/>
          </a:prstGeom>
          <a:noFill/>
        </p:spPr>
        <p:txBody>
          <a:bodyPr wrap="square" rtlCol="0">
            <a:spAutoFit/>
          </a:bodyPr>
          <a:lstStyle/>
          <a:p>
            <a:r>
              <a:rPr lang="hu-HU" dirty="0">
                <a:solidFill>
                  <a:srgbClr val="0070C0"/>
                </a:solidFill>
              </a:rPr>
              <a:t>Védőnői szűrési tevékenység lépései </a:t>
            </a:r>
          </a:p>
        </p:txBody>
      </p:sp>
    </p:spTree>
    <p:extLst>
      <p:ext uri="{BB962C8B-B14F-4D97-AF65-F5344CB8AC3E}">
        <p14:creationId xmlns:p14="http://schemas.microsoft.com/office/powerpoint/2010/main" val="197177319"/>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261460" y="1463971"/>
            <a:ext cx="8280920" cy="369332"/>
          </a:xfrm>
          <a:prstGeom prst="rect">
            <a:avLst/>
          </a:prstGeom>
          <a:noFill/>
        </p:spPr>
        <p:txBody>
          <a:bodyPr wrap="square" rtlCol="0">
            <a:spAutoFit/>
          </a:bodyPr>
          <a:lstStyle/>
          <a:p>
            <a:r>
              <a:rPr lang="hu-HU" dirty="0">
                <a:solidFill>
                  <a:srgbClr val="0070C0"/>
                </a:solidFill>
              </a:rPr>
              <a:t>Új szűrési módszerek I. </a:t>
            </a:r>
            <a:r>
              <a:rPr lang="hu-HU" dirty="0" err="1">
                <a:solidFill>
                  <a:srgbClr val="0070C0"/>
                </a:solidFill>
              </a:rPr>
              <a:t>Liquid</a:t>
            </a:r>
            <a:r>
              <a:rPr lang="hu-HU" dirty="0">
                <a:solidFill>
                  <a:srgbClr val="0070C0"/>
                </a:solidFill>
              </a:rPr>
              <a:t> </a:t>
            </a:r>
            <a:r>
              <a:rPr lang="hu-HU" dirty="0" err="1">
                <a:solidFill>
                  <a:srgbClr val="0070C0"/>
                </a:solidFill>
              </a:rPr>
              <a:t>based</a:t>
            </a:r>
            <a:r>
              <a:rPr lang="hu-HU" dirty="0">
                <a:solidFill>
                  <a:srgbClr val="0070C0"/>
                </a:solidFill>
              </a:rPr>
              <a:t> (LBC)</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323529" y="1964421"/>
            <a:ext cx="8352928" cy="2631490"/>
          </a:xfrm>
          <a:prstGeom prst="rect">
            <a:avLst/>
          </a:prstGeom>
          <a:noFill/>
        </p:spPr>
        <p:txBody>
          <a:bodyPr wrap="square" rtlCol="0">
            <a:spAutoFit/>
          </a:bodyPr>
          <a:lstStyle/>
          <a:p>
            <a:pPr algn="just"/>
            <a:r>
              <a:rPr lang="hu-HU" sz="1500" dirty="0"/>
              <a:t>A </a:t>
            </a:r>
            <a:r>
              <a:rPr lang="hu-HU" sz="1500" dirty="0" err="1"/>
              <a:t>Papanicolaou</a:t>
            </a:r>
            <a:r>
              <a:rPr lang="hu-HU" sz="1500" dirty="0"/>
              <a:t> módszerrel (CP) végzett teszt ma már nem a tökéletes módszer. A CP sejtgyűjtés során a méhnyakról és nyakcsatornáról a mintavevő eszközzel vett sejteknek csak egy része vihető fel a tárgylemezre, a többi a mintavevő eszközön marad, kenetkészítés során a sejtek művileg károsodhatnak, kiszáradhatnak, ezáltal megnehezítik a diagnosztikát, illetve a mintavétel során a jelenlévő vér, nyák, </a:t>
            </a:r>
            <a:r>
              <a:rPr lang="hu-HU" sz="1500" dirty="0" err="1"/>
              <a:t>gyulladásos</a:t>
            </a:r>
            <a:r>
              <a:rPr lang="hu-HU" sz="1500" dirty="0"/>
              <a:t> izzadmány, törmelék, ugyancsak tovább nehezíti a kenet diagnosztizálását.</a:t>
            </a:r>
          </a:p>
          <a:p>
            <a:pPr algn="just"/>
            <a:endParaRPr lang="hu-HU" sz="1500" dirty="0"/>
          </a:p>
          <a:p>
            <a:pPr algn="just"/>
            <a:r>
              <a:rPr lang="hu-HU" sz="1500" dirty="0"/>
              <a:t>Ezeket a korlátokat szünteti meg az úgynevezett folyadék alapú (</a:t>
            </a:r>
            <a:r>
              <a:rPr lang="hu-HU" sz="1500" dirty="0" err="1"/>
              <a:t>liquid</a:t>
            </a:r>
            <a:r>
              <a:rPr lang="hu-HU" sz="1500" dirty="0"/>
              <a:t> </a:t>
            </a:r>
            <a:r>
              <a:rPr lang="hu-HU" sz="1500" dirty="0" err="1"/>
              <a:t>based</a:t>
            </a:r>
            <a:r>
              <a:rPr lang="hu-HU" sz="1500" dirty="0"/>
              <a:t>) citológiai méhnyakszűrés (LBC), a vizsgálati minta új előállítási módszere. LBC-t elsősorban méhnyakszűrő programban alkalmazzák, de a nem-nőgyógyászati ​​citológiai készítményekben is széles körben elfogadott számos európai országban.</a:t>
            </a:r>
          </a:p>
        </p:txBody>
      </p:sp>
    </p:spTree>
    <p:extLst>
      <p:ext uri="{BB962C8B-B14F-4D97-AF65-F5344CB8AC3E}">
        <p14:creationId xmlns:p14="http://schemas.microsoft.com/office/powerpoint/2010/main" val="902202652"/>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261460" y="1463971"/>
            <a:ext cx="8280920" cy="369332"/>
          </a:xfrm>
          <a:prstGeom prst="rect">
            <a:avLst/>
          </a:prstGeom>
          <a:noFill/>
        </p:spPr>
        <p:txBody>
          <a:bodyPr wrap="square" rtlCol="0">
            <a:spAutoFit/>
          </a:bodyPr>
          <a:lstStyle/>
          <a:p>
            <a:r>
              <a:rPr lang="hu-HU" dirty="0">
                <a:solidFill>
                  <a:srgbClr val="0070C0"/>
                </a:solidFill>
              </a:rPr>
              <a:t>Új szűrési módszerek I. </a:t>
            </a:r>
            <a:r>
              <a:rPr lang="hu-HU" dirty="0" err="1">
                <a:solidFill>
                  <a:srgbClr val="0070C0"/>
                </a:solidFill>
              </a:rPr>
              <a:t>Liquid</a:t>
            </a:r>
            <a:r>
              <a:rPr lang="hu-HU" dirty="0">
                <a:solidFill>
                  <a:srgbClr val="0070C0"/>
                </a:solidFill>
              </a:rPr>
              <a:t> </a:t>
            </a:r>
            <a:r>
              <a:rPr lang="hu-HU" dirty="0" err="1">
                <a:solidFill>
                  <a:srgbClr val="0070C0"/>
                </a:solidFill>
              </a:rPr>
              <a:t>based</a:t>
            </a:r>
            <a:r>
              <a:rPr lang="hu-HU" dirty="0">
                <a:solidFill>
                  <a:srgbClr val="0070C0"/>
                </a:solidFill>
              </a:rPr>
              <a:t> (LBC) kivitelezése</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261460" y="1938174"/>
            <a:ext cx="8487003" cy="1015663"/>
          </a:xfrm>
          <a:prstGeom prst="rect">
            <a:avLst/>
          </a:prstGeom>
          <a:noFill/>
        </p:spPr>
        <p:txBody>
          <a:bodyPr wrap="square" rtlCol="0">
            <a:spAutoFit/>
          </a:bodyPr>
          <a:lstStyle/>
          <a:p>
            <a:pPr algn="just"/>
            <a:r>
              <a:rPr lang="hu-HU" sz="1500" dirty="0"/>
              <a:t>Az LBC során a kenetvevő a kenetvételi eszközzel a méhszájról és a nyakcsatornáról nem kenetet készít, hanem az ezen lévő összes sejtet a műanyag edényben lévő (</a:t>
            </a:r>
            <a:r>
              <a:rPr lang="hu-HU" sz="1500" dirty="0" err="1"/>
              <a:t>Preserv</a:t>
            </a:r>
            <a:r>
              <a:rPr lang="hu-HU" sz="1500" dirty="0"/>
              <a:t> </a:t>
            </a:r>
            <a:r>
              <a:rPr lang="hu-HU" sz="1500" dirty="0" err="1"/>
              <a:t>Cyt</a:t>
            </a:r>
            <a:r>
              <a:rPr lang="hu-HU" sz="1500" baseline="30000" dirty="0" err="1"/>
              <a:t>R</a:t>
            </a:r>
            <a:r>
              <a:rPr lang="hu-HU" sz="1500" dirty="0"/>
              <a:t>) fixáló oldatba helyezi. Ezt követően a citológiai laborban a speciális (</a:t>
            </a:r>
            <a:r>
              <a:rPr lang="hu-HU" sz="1500" dirty="0" err="1"/>
              <a:t>ThinPrep</a:t>
            </a:r>
            <a:r>
              <a:rPr lang="hu-HU" sz="1500" baseline="30000" dirty="0" err="1"/>
              <a:t>R</a:t>
            </a:r>
            <a:r>
              <a:rPr lang="hu-HU" sz="1500" dirty="0"/>
              <a:t> 2000 </a:t>
            </a:r>
            <a:r>
              <a:rPr lang="hu-HU" sz="1500" dirty="0" err="1"/>
              <a:t>Processor</a:t>
            </a:r>
            <a:r>
              <a:rPr lang="hu-HU" sz="1500" dirty="0"/>
              <a:t>) folyadékban lévő mintából speciális eljárással készítik el a kenetet.</a:t>
            </a:r>
          </a:p>
        </p:txBody>
      </p:sp>
      <p:pic>
        <p:nvPicPr>
          <p:cNvPr id="9" name="Kép 8" descr="lbc_abra">
            <a:extLst>
              <a:ext uri="{FF2B5EF4-FFF2-40B4-BE49-F238E27FC236}">
                <a16:creationId xmlns:a16="http://schemas.microsoft.com/office/drawing/2014/main" id="{F81927DC-0FE1-455F-B779-2A27C9C1A3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015392"/>
            <a:ext cx="3672408" cy="3365936"/>
          </a:xfrm>
          <a:prstGeom prst="rect">
            <a:avLst/>
          </a:prstGeom>
          <a:noFill/>
          <a:ln>
            <a:noFill/>
          </a:ln>
        </p:spPr>
      </p:pic>
      <p:sp>
        <p:nvSpPr>
          <p:cNvPr id="10" name="Szövegdoboz 9">
            <a:extLst>
              <a:ext uri="{FF2B5EF4-FFF2-40B4-BE49-F238E27FC236}">
                <a16:creationId xmlns:a16="http://schemas.microsoft.com/office/drawing/2014/main" id="{A3CD4D99-277C-4111-9920-52C7D583D105}"/>
              </a:ext>
            </a:extLst>
          </p:cNvPr>
          <p:cNvSpPr txBox="1"/>
          <p:nvPr/>
        </p:nvSpPr>
        <p:spPr>
          <a:xfrm>
            <a:off x="5390658" y="3934926"/>
            <a:ext cx="2539147" cy="600164"/>
          </a:xfrm>
          <a:prstGeom prst="rect">
            <a:avLst/>
          </a:prstGeom>
          <a:noFill/>
        </p:spPr>
        <p:txBody>
          <a:bodyPr wrap="square" rtlCol="0">
            <a:spAutoFit/>
          </a:bodyPr>
          <a:lstStyle/>
          <a:p>
            <a:pPr algn="just"/>
            <a:r>
              <a:rPr lang="hu-HU" sz="1100" dirty="0"/>
              <a:t>8. ábra: Hagyományos és LBC módszerrel készített kenet (Forrás: Prof. Dr. Bak Mihály </a:t>
            </a:r>
            <a:r>
              <a:rPr lang="hu-HU" sz="1100" dirty="0" err="1"/>
              <a:t>cytopathológus</a:t>
            </a:r>
            <a:r>
              <a:rPr lang="hu-HU" sz="1100" dirty="0"/>
              <a:t>)</a:t>
            </a:r>
            <a:endParaRPr lang="hu-HU" sz="1100" i="1" dirty="0"/>
          </a:p>
        </p:txBody>
      </p:sp>
    </p:spTree>
    <p:extLst>
      <p:ext uri="{BB962C8B-B14F-4D97-AF65-F5344CB8AC3E}">
        <p14:creationId xmlns:p14="http://schemas.microsoft.com/office/powerpoint/2010/main" val="3326829766"/>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261460" y="1463971"/>
            <a:ext cx="8280920" cy="369332"/>
          </a:xfrm>
          <a:prstGeom prst="rect">
            <a:avLst/>
          </a:prstGeom>
          <a:noFill/>
        </p:spPr>
        <p:txBody>
          <a:bodyPr wrap="square" rtlCol="0">
            <a:spAutoFit/>
          </a:bodyPr>
          <a:lstStyle/>
          <a:p>
            <a:r>
              <a:rPr lang="hu-HU" dirty="0">
                <a:solidFill>
                  <a:srgbClr val="0070C0"/>
                </a:solidFill>
              </a:rPr>
              <a:t>Új szűrési módszerek I. </a:t>
            </a:r>
            <a:r>
              <a:rPr lang="hu-HU" dirty="0" err="1">
                <a:solidFill>
                  <a:srgbClr val="0070C0"/>
                </a:solidFill>
              </a:rPr>
              <a:t>Liquid</a:t>
            </a:r>
            <a:r>
              <a:rPr lang="hu-HU" dirty="0">
                <a:solidFill>
                  <a:srgbClr val="0070C0"/>
                </a:solidFill>
              </a:rPr>
              <a:t> </a:t>
            </a:r>
            <a:r>
              <a:rPr lang="hu-HU" dirty="0" err="1">
                <a:solidFill>
                  <a:srgbClr val="0070C0"/>
                </a:solidFill>
              </a:rPr>
              <a:t>based</a:t>
            </a:r>
            <a:r>
              <a:rPr lang="hu-HU" dirty="0">
                <a:solidFill>
                  <a:srgbClr val="0070C0"/>
                </a:solidFill>
              </a:rPr>
              <a:t> (LBC) előnye és hátránya</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323528" y="2002025"/>
            <a:ext cx="8424935" cy="3093154"/>
          </a:xfrm>
          <a:prstGeom prst="rect">
            <a:avLst/>
          </a:prstGeom>
          <a:noFill/>
        </p:spPr>
        <p:txBody>
          <a:bodyPr wrap="square" rtlCol="0">
            <a:spAutoFit/>
          </a:bodyPr>
          <a:lstStyle/>
          <a:p>
            <a:pPr algn="just"/>
            <a:r>
              <a:rPr lang="hu-HU" sz="1500" dirty="0"/>
              <a:t>A folyadék alapú (LBC) méhnyakszűrés lehetővé teszi a legkorábbi méhnyakrák megelőző állapotok felismerését és gyógyítását.  Az LBC méhnyakszűrés nagy előnye a citopatológiai sejtkenetvétellel szemben az, hogy a sejtek nem vesznek el, mert nincs kenetkenés, így fixálási hiba, vagy kiszáradás sem léphet fel. A sejtek eloszlása a folyadék jelenléte miatt egyenletes, továbbá egy mintából több vizsgálat is elvégezhető, pl. a </a:t>
            </a:r>
            <a:r>
              <a:rPr lang="hu-HU" sz="1500" dirty="0" err="1"/>
              <a:t>chlamydia</a:t>
            </a:r>
            <a:r>
              <a:rPr lang="hu-HU" sz="1500" dirty="0"/>
              <a:t> is. </a:t>
            </a:r>
          </a:p>
          <a:p>
            <a:pPr algn="just"/>
            <a:endParaRPr lang="hu-HU" sz="1500" dirty="0"/>
          </a:p>
          <a:p>
            <a:pPr algn="just"/>
            <a:r>
              <a:rPr lang="hu-HU" sz="1500" dirty="0"/>
              <a:t>Az eszköz kezelése egyszerű, olyannyira, hogy alkalmas lehet önmintavételre is, amennyiben a páciens megfelelő tájékoztatást kap a használatáról. Az így kapott kenetek sejtdúsak, tiszták és jól festődnek, a minták részletgazdagabbak lehetnek, mint a hagyományos kenetvételi technikával vett kenetek.</a:t>
            </a:r>
          </a:p>
          <a:p>
            <a:pPr algn="just"/>
            <a:endParaRPr lang="hu-HU" sz="1500" dirty="0"/>
          </a:p>
          <a:p>
            <a:pPr algn="just"/>
            <a:r>
              <a:rPr lang="hu-HU" sz="1500" dirty="0"/>
              <a:t>Az LBC méhnyakszűrést jelenleg nem támogatja a NEAK, de egyeztetések zajlanak és biztató </a:t>
            </a:r>
            <a:r>
              <a:rPr lang="hu-HU" sz="1500" dirty="0" err="1"/>
              <a:t>előrelépések</a:t>
            </a:r>
            <a:r>
              <a:rPr lang="hu-HU" sz="1500" dirty="0"/>
              <a:t> mutatkoznak a NEAK támogatottság elérése kapcsán.</a:t>
            </a:r>
          </a:p>
        </p:txBody>
      </p:sp>
    </p:spTree>
    <p:extLst>
      <p:ext uri="{BB962C8B-B14F-4D97-AF65-F5344CB8AC3E}">
        <p14:creationId xmlns:p14="http://schemas.microsoft.com/office/powerpoint/2010/main" val="1859851545"/>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261460" y="1463971"/>
            <a:ext cx="8280920" cy="369332"/>
          </a:xfrm>
          <a:prstGeom prst="rect">
            <a:avLst/>
          </a:prstGeom>
          <a:noFill/>
        </p:spPr>
        <p:txBody>
          <a:bodyPr wrap="square" rtlCol="0">
            <a:spAutoFit/>
          </a:bodyPr>
          <a:lstStyle/>
          <a:p>
            <a:r>
              <a:rPr lang="hu-HU" dirty="0">
                <a:solidFill>
                  <a:srgbClr val="0070C0"/>
                </a:solidFill>
              </a:rPr>
              <a:t>Új szűrési módszerek II. A HPV önmintavétel</a:t>
            </a:r>
            <a:endParaRPr lang="hu-HU" strike="sngStrike" dirty="0">
              <a:solidFill>
                <a:srgbClr val="0070C0"/>
              </a:solidFill>
            </a:endParaRPr>
          </a:p>
        </p:txBody>
      </p:sp>
      <p:sp>
        <p:nvSpPr>
          <p:cNvPr id="7" name="Szövegdoboz 6">
            <a:extLst>
              <a:ext uri="{FF2B5EF4-FFF2-40B4-BE49-F238E27FC236}">
                <a16:creationId xmlns:a16="http://schemas.microsoft.com/office/drawing/2014/main" id="{65E404AF-F4E8-42ED-83C2-2DC7A0F6A0D7}"/>
              </a:ext>
            </a:extLst>
          </p:cNvPr>
          <p:cNvSpPr txBox="1"/>
          <p:nvPr/>
        </p:nvSpPr>
        <p:spPr>
          <a:xfrm>
            <a:off x="323528" y="1988840"/>
            <a:ext cx="8424935" cy="2631490"/>
          </a:xfrm>
          <a:prstGeom prst="rect">
            <a:avLst/>
          </a:prstGeom>
          <a:noFill/>
        </p:spPr>
        <p:txBody>
          <a:bodyPr wrap="square" rtlCol="0">
            <a:spAutoFit/>
          </a:bodyPr>
          <a:lstStyle/>
          <a:p>
            <a:pPr algn="just"/>
            <a:r>
              <a:rPr lang="hu-HU" sz="1500" dirty="0"/>
              <a:t>A humán </a:t>
            </a:r>
            <a:r>
              <a:rPr lang="hu-HU" sz="1500" dirty="0" err="1"/>
              <a:t>papillómavírus</a:t>
            </a:r>
            <a:r>
              <a:rPr lang="hu-HU" sz="1500" dirty="0"/>
              <a:t> az egyik leggyakoribb nemi úton terjedő fertőzés. Az esetek 10%-</a:t>
            </a:r>
            <a:r>
              <a:rPr lang="hu-HU" sz="1500" dirty="0" err="1"/>
              <a:t>ában</a:t>
            </a:r>
            <a:r>
              <a:rPr lang="hu-HU" sz="1500" dirty="0"/>
              <a:t> a HPV bizonyos típusai nemi szemölcsöket okoznak, ezek az ún. alacsony kockázatú (</a:t>
            </a:r>
            <a:r>
              <a:rPr lang="hu-HU" sz="1500" dirty="0" err="1"/>
              <a:t>low-risk</a:t>
            </a:r>
            <a:r>
              <a:rPr lang="hu-HU" sz="1500" dirty="0"/>
              <a:t>) HPV-típusok. A magas rizikójú (</a:t>
            </a:r>
            <a:r>
              <a:rPr lang="hu-HU" sz="1500" dirty="0" err="1"/>
              <a:t>high-risk</a:t>
            </a:r>
            <a:r>
              <a:rPr lang="hu-HU" sz="1500" dirty="0"/>
              <a:t>) HPV vírusok, ahogyan a vírus gyűjtőneve is mutatja, már bizonyíthatóan szerepet játszanak bizonyos daganatok kialakulásában, mint pl.  a méhnyakrák vagy a végbél és szájüregi rák. </a:t>
            </a:r>
          </a:p>
          <a:p>
            <a:pPr algn="just"/>
            <a:endParaRPr lang="hu-HU" sz="1500" dirty="0"/>
          </a:p>
          <a:p>
            <a:pPr algn="just"/>
            <a:r>
              <a:rPr lang="hu-HU" sz="1500" dirty="0"/>
              <a:t>Ez is mutatja, hogy a HPV teszt nagyon fontos kiegészítése lehet a jövőben a citológiai kenetvételnek, azonban nem helyettesíti azt. A HPV teszt azt mutatja meg, hogy fennáll-e a HPV fertőzöttség, és ha igen, annak mely típusai </a:t>
            </a:r>
            <a:r>
              <a:rPr lang="hu-HU" sz="1500" dirty="0" err="1"/>
              <a:t>mutathatóak</a:t>
            </a:r>
            <a:r>
              <a:rPr lang="hu-HU" sz="1500" dirty="0"/>
              <a:t> ki a vizsgált szervezetben, valamint felhívja arra a figyelmet, hogy valamely daganat kockázata fennáll.  A két típusú vizsgálat kombinálása jelentősen megnöveli a szűrés hatékonyságát.</a:t>
            </a:r>
          </a:p>
        </p:txBody>
      </p:sp>
    </p:spTree>
    <p:extLst>
      <p:ext uri="{BB962C8B-B14F-4D97-AF65-F5344CB8AC3E}">
        <p14:creationId xmlns:p14="http://schemas.microsoft.com/office/powerpoint/2010/main" val="527654516"/>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349752" y="1463971"/>
            <a:ext cx="8280920" cy="369332"/>
          </a:xfrm>
          <a:prstGeom prst="rect">
            <a:avLst/>
          </a:prstGeom>
          <a:noFill/>
        </p:spPr>
        <p:txBody>
          <a:bodyPr wrap="square" rtlCol="0">
            <a:spAutoFit/>
          </a:bodyPr>
          <a:lstStyle/>
          <a:p>
            <a:r>
              <a:rPr lang="hu-HU" dirty="0">
                <a:solidFill>
                  <a:srgbClr val="0070C0"/>
                </a:solidFill>
              </a:rPr>
              <a:t>Új szűrési módszerek II. A HPV önmintavétel technikája</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395537" y="1938174"/>
            <a:ext cx="8280920" cy="3323987"/>
          </a:xfrm>
          <a:prstGeom prst="rect">
            <a:avLst/>
          </a:prstGeom>
          <a:noFill/>
        </p:spPr>
        <p:txBody>
          <a:bodyPr wrap="square" rtlCol="0">
            <a:spAutoFit/>
          </a:bodyPr>
          <a:lstStyle/>
          <a:p>
            <a:pPr algn="just"/>
            <a:r>
              <a:rPr lang="hu-HU" sz="1500" dirty="0"/>
              <a:t>Sok nő érzi magát kényelmetlenül a szokásos évenkénti vagy két-, háromévenkénti méhnyakszűrési vizsgálaton, így ez sokakat visszatarthat attól, hogy ismét elmenjenek orvoshoz a HPV teszt miatt is. Számukra jó megoldás az otthon is elvégezhető HPV önmintavétel, melynek menete egy rövid útmutató segítségével könnyedén elsajátítható.</a:t>
            </a:r>
          </a:p>
          <a:p>
            <a:pPr algn="just"/>
            <a:endParaRPr lang="hu-HU" sz="1500" dirty="0"/>
          </a:p>
          <a:p>
            <a:pPr algn="just"/>
            <a:r>
              <a:rPr lang="hu-HU" sz="1500" dirty="0"/>
              <a:t>A HPV önmintavevő egységcsomag tartalmaz egy hosszú önmintavételi pálcát. A pálcát ütközésig, azaz kb. 10 cm-ig kell a hüvelybe helyezni, majd kétszer megforgatni. A kihúzást követően az így begyűjtött mintát a levegőn hagyni kell száradni ügyelve arra, hogy ne érje a fehér részt semmilyen szennyeződés. A száradást követően a vattás részt a mintatárolóba kell helyezni és körültekintően lezárni azt. </a:t>
            </a:r>
          </a:p>
          <a:p>
            <a:pPr algn="just"/>
            <a:endParaRPr lang="hu-HU" sz="1500" dirty="0"/>
          </a:p>
          <a:p>
            <a:pPr algn="just"/>
            <a:r>
              <a:rPr lang="hu-HU" sz="1500" dirty="0"/>
              <a:t>Az új mintavételi technikákkal kapcsolatban fontos megjegyezni, hogy nem leváltani hivatottak a sejtkenetvételen alapuló citológiát, hanem épphogy növelni annak objektivitását és szenzitivitását.</a:t>
            </a:r>
          </a:p>
        </p:txBody>
      </p:sp>
    </p:spTree>
    <p:extLst>
      <p:ext uri="{BB962C8B-B14F-4D97-AF65-F5344CB8AC3E}">
        <p14:creationId xmlns:p14="http://schemas.microsoft.com/office/powerpoint/2010/main" val="1225158790"/>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9CF698-E275-4A7E-B882-724CF9AD30D2}"/>
              </a:ext>
            </a:extLst>
          </p:cNvPr>
          <p:cNvSpPr>
            <a:spLocks noGrp="1"/>
          </p:cNvSpPr>
          <p:nvPr>
            <p:ph type="title"/>
          </p:nvPr>
        </p:nvSpPr>
        <p:spPr>
          <a:xfrm>
            <a:off x="447989" y="44624"/>
            <a:ext cx="8444491" cy="936104"/>
          </a:xfrm>
        </p:spPr>
        <p:txBody>
          <a:bodyPr>
            <a:normAutofit/>
          </a:bodyPr>
          <a:lstStyle/>
          <a:p>
            <a:r>
              <a:rPr lang="hu-HU" dirty="0"/>
              <a:t>4. A védőnő szerepe a népegészségügyi célú méhnyakszűrés szervezésében</a:t>
            </a:r>
          </a:p>
        </p:txBody>
      </p:sp>
      <p:sp>
        <p:nvSpPr>
          <p:cNvPr id="3" name="Tartalom helye 2">
            <a:extLst>
              <a:ext uri="{FF2B5EF4-FFF2-40B4-BE49-F238E27FC236}">
                <a16:creationId xmlns:a16="http://schemas.microsoft.com/office/drawing/2014/main" id="{C5719D55-0A2E-49B4-9AB3-0CC1B645219E}"/>
              </a:ext>
            </a:extLst>
          </p:cNvPr>
          <p:cNvSpPr>
            <a:spLocks noGrp="1"/>
          </p:cNvSpPr>
          <p:nvPr>
            <p:ph idx="1"/>
          </p:nvPr>
        </p:nvSpPr>
        <p:spPr>
          <a:xfrm>
            <a:off x="447989" y="1626338"/>
            <a:ext cx="8228467" cy="4075268"/>
          </a:xfrm>
        </p:spPr>
        <p:txBody>
          <a:bodyPr>
            <a:noAutofit/>
          </a:bodyPr>
          <a:lstStyle/>
          <a:p>
            <a:pPr marL="0" indent="0" algn="just">
              <a:buNone/>
            </a:pPr>
            <a:r>
              <a:rPr lang="hu-HU" sz="1200" dirty="0"/>
              <a:t>A védőnői kommunikáció célja a programban a nők vizsgálatba vonása, egy olyan eljárás elfogadtatása a nőkkel, amelyről sokan ugyan már hallottak, egy részük részt is vett rajta, ám a vizsgálat elvégzésére ez idáig csak az orvosoknak volt jogosítványuk. </a:t>
            </a:r>
          </a:p>
          <a:p>
            <a:pPr marL="0" indent="0" algn="just">
              <a:buNone/>
            </a:pPr>
            <a:endParaRPr lang="hu-HU" sz="1200" dirty="0"/>
          </a:p>
          <a:p>
            <a:pPr marL="0" indent="0" algn="just">
              <a:buNone/>
            </a:pPr>
            <a:r>
              <a:rPr lang="hu-HU" sz="1200" dirty="0"/>
              <a:t>A segítő szerepből azonban a védőnők most aktív szakértői szerepbe lépnek át a méhnyakszűrés (a citológiai kenetvétel) elvégzésével, s ezzel nem csupán a feladatkörük bővül, hanem minőségileg is más partnerei lesznek a gondjaikra bízott nőknek, családoknak. Az új, „szakértői szerep” az egészségügyi dolgozók közötti kapcsolatokat is módosíthatja, hiszen a védőnők az orvosok, elsősorban a szülésznőgyógyász szakorvosok partnereivé válnak bizonyos dimenziókban. </a:t>
            </a:r>
          </a:p>
          <a:p>
            <a:pPr marL="0" indent="0" algn="just">
              <a:buNone/>
            </a:pPr>
            <a:endParaRPr lang="hu-HU" sz="1200" dirty="0"/>
          </a:p>
          <a:p>
            <a:pPr marL="0" indent="0" algn="just">
              <a:buNone/>
            </a:pPr>
            <a:r>
              <a:rPr lang="hu-HU" sz="1200" dirty="0"/>
              <a:t>Az új szerepkör új megközelítést, újszerű kommunikációt igényel. Nagyon fontos, hogy az új kompetenciákhoz ne az egészségügyi ellátás területén domináló hagyományos </a:t>
            </a:r>
            <a:r>
              <a:rPr lang="hu-HU" sz="1200" dirty="0" err="1"/>
              <a:t>biomedikális</a:t>
            </a:r>
            <a:r>
              <a:rPr lang="hu-HU" sz="1200" dirty="0"/>
              <a:t> szemléletet tartsák fenn. A 21. század páciensei, különösen a nők, új formákra törekszenek a személyközi kommunikációban, az egészségügyi ellátás területén is, és növekvő tudatosság jellemzi őket. A védőnők e területen, a nők felelősségvállalásának elősegítésében úttörő szereppel bírhatnak.</a:t>
            </a:r>
          </a:p>
          <a:p>
            <a:pPr marL="0" indent="0" algn="just">
              <a:buNone/>
            </a:pPr>
            <a:endParaRPr lang="hu-HU" sz="1200" dirty="0"/>
          </a:p>
          <a:p>
            <a:pPr marL="0" indent="0" algn="just">
              <a:buNone/>
            </a:pPr>
            <a:r>
              <a:rPr lang="hu-HU" sz="1200" dirty="0"/>
              <a:t>A védőnő a teljes személyiségével, viselkedésével, érzelmeivel aktívan vesz részt a folyamatban, amely elsősorban a páciens prevencióval kapcsolatos </a:t>
            </a:r>
            <a:r>
              <a:rPr lang="hu-HU" sz="1200" dirty="0" err="1"/>
              <a:t>beállítódásainak</a:t>
            </a:r>
            <a:r>
              <a:rPr lang="hu-HU" sz="1200" dirty="0"/>
              <a:t> alakítására, és a prevenciós szolgáltatások igénybevételére irányul. </a:t>
            </a:r>
          </a:p>
          <a:p>
            <a:pPr marL="0" indent="0" algn="just">
              <a:buNone/>
            </a:pPr>
            <a:r>
              <a:rPr lang="hu-HU" sz="1200" dirty="0"/>
              <a:t>A védőnők elsősorban a páciensek egészségét, egészségvédelmét, egészségfejlesztését szolgálják. E feladatokhoz igazodó kapcsolati és kommunikációs kultúrát, modelleket kell alkalmazniuk, nem pedig a ma már elavult, de még gyakran tapasztalható </a:t>
            </a:r>
            <a:r>
              <a:rPr lang="hu-HU" sz="1200" dirty="0" err="1"/>
              <a:t>paternalisztikus</a:t>
            </a:r>
            <a:r>
              <a:rPr lang="hu-HU" sz="1200" dirty="0"/>
              <a:t> modellre épülő orvos-beteg kapcsolati modellt másolniuk. </a:t>
            </a:r>
          </a:p>
        </p:txBody>
      </p:sp>
      <p:pic>
        <p:nvPicPr>
          <p:cNvPr id="4" name="Kép 3">
            <a:extLst>
              <a:ext uri="{FF2B5EF4-FFF2-40B4-BE49-F238E27FC236}">
                <a16:creationId xmlns:a16="http://schemas.microsoft.com/office/drawing/2014/main" id="{D81CAECD-11D8-42C9-90CA-44F53EF84FD0}"/>
              </a:ext>
            </a:extLst>
          </p:cNvPr>
          <p:cNvPicPr>
            <a:picLocks noChangeAspect="1"/>
          </p:cNvPicPr>
          <p:nvPr/>
        </p:nvPicPr>
        <p:blipFill>
          <a:blip r:embed="rId2"/>
          <a:stretch>
            <a:fillRect/>
          </a:stretch>
        </p:blipFill>
        <p:spPr>
          <a:xfrm>
            <a:off x="5868144" y="5786728"/>
            <a:ext cx="3182247" cy="934897"/>
          </a:xfrm>
          <a:prstGeom prst="rect">
            <a:avLst/>
          </a:prstGeom>
        </p:spPr>
      </p:pic>
      <p:sp>
        <p:nvSpPr>
          <p:cNvPr id="5" name="Szövegdoboz 4">
            <a:extLst>
              <a:ext uri="{FF2B5EF4-FFF2-40B4-BE49-F238E27FC236}">
                <a16:creationId xmlns:a16="http://schemas.microsoft.com/office/drawing/2014/main" id="{4D652CD0-D95E-4E97-AF3C-BA7880FDDD3A}"/>
              </a:ext>
            </a:extLst>
          </p:cNvPr>
          <p:cNvSpPr txBox="1"/>
          <p:nvPr/>
        </p:nvSpPr>
        <p:spPr>
          <a:xfrm>
            <a:off x="457200" y="1263510"/>
            <a:ext cx="6707088" cy="369332"/>
          </a:xfrm>
          <a:prstGeom prst="rect">
            <a:avLst/>
          </a:prstGeom>
          <a:noFill/>
        </p:spPr>
        <p:txBody>
          <a:bodyPr wrap="square" rtlCol="0">
            <a:spAutoFit/>
          </a:bodyPr>
          <a:lstStyle/>
          <a:p>
            <a:r>
              <a:rPr lang="hu-HU" dirty="0">
                <a:solidFill>
                  <a:srgbClr val="0070C0"/>
                </a:solidFill>
              </a:rPr>
              <a:t>A védőnői kommunikáció általános célja a programban</a:t>
            </a:r>
          </a:p>
        </p:txBody>
      </p:sp>
    </p:spTree>
    <p:extLst>
      <p:ext uri="{BB962C8B-B14F-4D97-AF65-F5344CB8AC3E}">
        <p14:creationId xmlns:p14="http://schemas.microsoft.com/office/powerpoint/2010/main" val="150443979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084451" cy="864096"/>
          </a:xfrm>
        </p:spPr>
        <p:txBody>
          <a:bodyPr>
            <a:normAutofit/>
          </a:bodyPr>
          <a:lstStyle/>
          <a:p>
            <a:r>
              <a:rPr lang="hu-HU" dirty="0"/>
              <a:t>1. A népegészségügyi célú méhnyakszűrés elméleti háttere</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2" name="Szövegdoboz 1"/>
          <p:cNvSpPr txBox="1"/>
          <p:nvPr/>
        </p:nvSpPr>
        <p:spPr>
          <a:xfrm>
            <a:off x="417472" y="1811105"/>
            <a:ext cx="8330991" cy="954107"/>
          </a:xfrm>
          <a:prstGeom prst="rect">
            <a:avLst/>
          </a:prstGeom>
          <a:noFill/>
        </p:spPr>
        <p:txBody>
          <a:bodyPr wrap="square" rtlCol="0">
            <a:spAutoFit/>
          </a:bodyPr>
          <a:lstStyle/>
          <a:p>
            <a:pPr algn="just"/>
            <a:r>
              <a:rPr lang="hu-HU" sz="1400" dirty="0"/>
              <a:t>Finnországban, Nagy Britanniában nemzetközi ajánlásoknak megfelelően kihasználják a szervezett lakosságszűrés lehetőségeit. Ahogy emelkedett a lakosság átszűrtsége, azaz a szűrővizsgálaton részt vettek száma, úgy csökkent a méhnyakrák előfordulása és a méhnyakrák miatt bekövetkező halálozás (1.ábra).</a:t>
            </a:r>
          </a:p>
        </p:txBody>
      </p:sp>
      <p:pic>
        <p:nvPicPr>
          <p:cNvPr id="3" name="Kép 2"/>
          <p:cNvPicPr>
            <a:picLocks noChangeAspect="1"/>
          </p:cNvPicPr>
          <p:nvPr/>
        </p:nvPicPr>
        <p:blipFill>
          <a:blip r:embed="rId3"/>
          <a:stretch>
            <a:fillRect/>
          </a:stretch>
        </p:blipFill>
        <p:spPr>
          <a:xfrm>
            <a:off x="539552" y="2908944"/>
            <a:ext cx="5768986" cy="2662610"/>
          </a:xfrm>
          <a:prstGeom prst="rect">
            <a:avLst/>
          </a:prstGeom>
        </p:spPr>
      </p:pic>
      <p:sp>
        <p:nvSpPr>
          <p:cNvPr id="5" name="Szövegdoboz 4"/>
          <p:cNvSpPr txBox="1"/>
          <p:nvPr/>
        </p:nvSpPr>
        <p:spPr>
          <a:xfrm>
            <a:off x="6372200" y="3588757"/>
            <a:ext cx="2304256" cy="577081"/>
          </a:xfrm>
          <a:prstGeom prst="rect">
            <a:avLst/>
          </a:prstGeom>
          <a:noFill/>
        </p:spPr>
        <p:txBody>
          <a:bodyPr wrap="square" rtlCol="0">
            <a:spAutoFit/>
          </a:bodyPr>
          <a:lstStyle/>
          <a:p>
            <a:r>
              <a:rPr lang="hu-HU" sz="1050" i="1" dirty="0"/>
              <a:t>1. ábra: A lakosság átszűrtségének és a méhnyakrák előfordulásának összefüggése (Nagy-Britannia)</a:t>
            </a:r>
          </a:p>
        </p:txBody>
      </p:sp>
      <p:sp>
        <p:nvSpPr>
          <p:cNvPr id="6" name="Szövegdoboz 5">
            <a:extLst>
              <a:ext uri="{FF2B5EF4-FFF2-40B4-BE49-F238E27FC236}">
                <a16:creationId xmlns:a16="http://schemas.microsoft.com/office/drawing/2014/main" id="{50F7F9BD-CFD7-4DF1-A0AA-C86710B082AA}"/>
              </a:ext>
            </a:extLst>
          </p:cNvPr>
          <p:cNvSpPr txBox="1"/>
          <p:nvPr/>
        </p:nvSpPr>
        <p:spPr>
          <a:xfrm>
            <a:off x="447989" y="1340768"/>
            <a:ext cx="4412043" cy="369332"/>
          </a:xfrm>
          <a:prstGeom prst="rect">
            <a:avLst/>
          </a:prstGeom>
          <a:noFill/>
        </p:spPr>
        <p:txBody>
          <a:bodyPr wrap="square" rtlCol="0">
            <a:spAutoFit/>
          </a:bodyPr>
          <a:lstStyle/>
          <a:p>
            <a:r>
              <a:rPr lang="hu-HU" dirty="0">
                <a:solidFill>
                  <a:srgbClr val="0070C0"/>
                </a:solidFill>
              </a:rPr>
              <a:t>Szervezett lakosságszűrés Európában</a:t>
            </a:r>
          </a:p>
        </p:txBody>
      </p:sp>
    </p:spTree>
    <p:extLst>
      <p:ext uri="{BB962C8B-B14F-4D97-AF65-F5344CB8AC3E}">
        <p14:creationId xmlns:p14="http://schemas.microsoft.com/office/powerpoint/2010/main" val="3022813909"/>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9CF698-E275-4A7E-B882-724CF9AD30D2}"/>
              </a:ext>
            </a:extLst>
          </p:cNvPr>
          <p:cNvSpPr>
            <a:spLocks noGrp="1"/>
          </p:cNvSpPr>
          <p:nvPr>
            <p:ph type="title"/>
          </p:nvPr>
        </p:nvSpPr>
        <p:spPr>
          <a:xfrm>
            <a:off x="447989" y="44624"/>
            <a:ext cx="8444491" cy="936104"/>
          </a:xfrm>
        </p:spPr>
        <p:txBody>
          <a:bodyPr>
            <a:normAutofit/>
          </a:bodyPr>
          <a:lstStyle/>
          <a:p>
            <a:r>
              <a:rPr lang="hu-HU" dirty="0"/>
              <a:t>4. A védőnő szerepe a népegészségügyi célú méhnyakszűrés szervezésében</a:t>
            </a:r>
          </a:p>
        </p:txBody>
      </p:sp>
      <p:sp>
        <p:nvSpPr>
          <p:cNvPr id="3" name="Tartalom helye 2">
            <a:extLst>
              <a:ext uri="{FF2B5EF4-FFF2-40B4-BE49-F238E27FC236}">
                <a16:creationId xmlns:a16="http://schemas.microsoft.com/office/drawing/2014/main" id="{C5719D55-0A2E-49B4-9AB3-0CC1B645219E}"/>
              </a:ext>
            </a:extLst>
          </p:cNvPr>
          <p:cNvSpPr>
            <a:spLocks noGrp="1"/>
          </p:cNvSpPr>
          <p:nvPr>
            <p:ph idx="1"/>
          </p:nvPr>
        </p:nvSpPr>
        <p:spPr>
          <a:xfrm>
            <a:off x="447989" y="1711460"/>
            <a:ext cx="8228467" cy="4075268"/>
          </a:xfrm>
        </p:spPr>
        <p:txBody>
          <a:bodyPr>
            <a:noAutofit/>
          </a:bodyPr>
          <a:lstStyle/>
          <a:p>
            <a:pPr marL="0" indent="0" algn="just">
              <a:buNone/>
            </a:pPr>
            <a:r>
              <a:rPr lang="hu-HU" sz="1600" dirty="0"/>
              <a:t>A védőnői kommunikáció konkrét célja a program megvalósítása során</a:t>
            </a:r>
          </a:p>
          <a:p>
            <a:pPr marL="0" indent="0" algn="just">
              <a:buNone/>
            </a:pPr>
            <a:r>
              <a:rPr lang="hu-HU" sz="1600" i="1" dirty="0"/>
              <a:t>egyrészt</a:t>
            </a:r>
            <a:r>
              <a:rPr lang="hu-HU" sz="1600" dirty="0"/>
              <a:t>, ismereteket adni a pácienseknek arra vonatkozóan, hogy mi a beavatkozás</a:t>
            </a:r>
          </a:p>
          <a:p>
            <a:pPr marL="176213" indent="0" algn="just">
              <a:buNone/>
            </a:pPr>
            <a:r>
              <a:rPr lang="hu-HU" sz="1600" dirty="0"/>
              <a:t>• célja,</a:t>
            </a:r>
          </a:p>
          <a:p>
            <a:pPr marL="176213" indent="0" algn="just">
              <a:buNone/>
            </a:pPr>
            <a:r>
              <a:rPr lang="hu-HU" sz="1600" dirty="0"/>
              <a:t>• hasznossága;</a:t>
            </a:r>
          </a:p>
          <a:p>
            <a:pPr marL="0" indent="0" algn="just">
              <a:buNone/>
            </a:pPr>
            <a:r>
              <a:rPr lang="hu-HU" sz="1600" i="1" dirty="0"/>
              <a:t>másrészt</a:t>
            </a:r>
            <a:r>
              <a:rPr lang="hu-HU" sz="1600" dirty="0"/>
              <a:t>, feltárni, hogy a páciensnek milyen elképzelései vannak</a:t>
            </a:r>
          </a:p>
          <a:p>
            <a:pPr marL="176213" indent="0" algn="just">
              <a:buNone/>
            </a:pPr>
            <a:r>
              <a:rPr lang="hu-HU" sz="1600" dirty="0"/>
              <a:t>• az egészsége megőrzésében betöltött szerepéről,</a:t>
            </a:r>
          </a:p>
          <a:p>
            <a:pPr marL="176213" indent="0" algn="just">
              <a:buNone/>
            </a:pPr>
            <a:r>
              <a:rPr lang="hu-HU" sz="1600" dirty="0"/>
              <a:t>• a saját egészségéért érzett felelősségéről,</a:t>
            </a:r>
          </a:p>
          <a:p>
            <a:pPr marL="176213" indent="0" algn="just">
              <a:buNone/>
            </a:pPr>
            <a:r>
              <a:rPr lang="hu-HU" sz="1600" dirty="0"/>
              <a:t>• a saját egészség megőrzésének lehetőségeiről;</a:t>
            </a:r>
          </a:p>
          <a:p>
            <a:pPr marL="0" indent="0" algn="just">
              <a:buNone/>
            </a:pPr>
            <a:r>
              <a:rPr lang="hu-HU" sz="1600" i="1" dirty="0"/>
              <a:t>harmadrészt</a:t>
            </a:r>
            <a:r>
              <a:rPr lang="hu-HU" sz="1600" dirty="0"/>
              <a:t>,</a:t>
            </a:r>
          </a:p>
          <a:p>
            <a:pPr marL="176213" indent="0" algn="just">
              <a:buNone/>
            </a:pPr>
            <a:r>
              <a:rPr lang="hu-HU" sz="1600" dirty="0"/>
              <a:t>• kialakítani egy bizalmi viszonyt a pácienssel</a:t>
            </a:r>
          </a:p>
          <a:p>
            <a:pPr marL="176213" indent="0" algn="just">
              <a:buNone/>
            </a:pPr>
            <a:r>
              <a:rPr lang="hu-HU" sz="1600" dirty="0"/>
              <a:t>• megalapozni egy hosszú távú kapcsolatot a védőnő és a páciens között,</a:t>
            </a:r>
          </a:p>
          <a:p>
            <a:pPr marL="176213" indent="0" algn="just">
              <a:buNone/>
            </a:pPr>
            <a:r>
              <a:rPr lang="hu-HU" sz="1600" dirty="0"/>
              <a:t>• elérni, hogy a páciens saját döntése alapján vegyen részt a méhnyakszűrésen.</a:t>
            </a:r>
          </a:p>
        </p:txBody>
      </p:sp>
      <p:pic>
        <p:nvPicPr>
          <p:cNvPr id="4" name="Kép 3">
            <a:extLst>
              <a:ext uri="{FF2B5EF4-FFF2-40B4-BE49-F238E27FC236}">
                <a16:creationId xmlns:a16="http://schemas.microsoft.com/office/drawing/2014/main" id="{D81CAECD-11D8-42C9-90CA-44F53EF84FD0}"/>
              </a:ext>
            </a:extLst>
          </p:cNvPr>
          <p:cNvPicPr>
            <a:picLocks noChangeAspect="1"/>
          </p:cNvPicPr>
          <p:nvPr/>
        </p:nvPicPr>
        <p:blipFill>
          <a:blip r:embed="rId2"/>
          <a:stretch>
            <a:fillRect/>
          </a:stretch>
        </p:blipFill>
        <p:spPr>
          <a:xfrm>
            <a:off x="5868144" y="5786728"/>
            <a:ext cx="3182247" cy="934897"/>
          </a:xfrm>
          <a:prstGeom prst="rect">
            <a:avLst/>
          </a:prstGeom>
        </p:spPr>
      </p:pic>
      <p:sp>
        <p:nvSpPr>
          <p:cNvPr id="5" name="Szövegdoboz 4">
            <a:extLst>
              <a:ext uri="{FF2B5EF4-FFF2-40B4-BE49-F238E27FC236}">
                <a16:creationId xmlns:a16="http://schemas.microsoft.com/office/drawing/2014/main" id="{4D652CD0-D95E-4E97-AF3C-BA7880FDDD3A}"/>
              </a:ext>
            </a:extLst>
          </p:cNvPr>
          <p:cNvSpPr txBox="1"/>
          <p:nvPr/>
        </p:nvSpPr>
        <p:spPr>
          <a:xfrm>
            <a:off x="457200" y="1342128"/>
            <a:ext cx="6707088" cy="369332"/>
          </a:xfrm>
          <a:prstGeom prst="rect">
            <a:avLst/>
          </a:prstGeom>
          <a:noFill/>
        </p:spPr>
        <p:txBody>
          <a:bodyPr wrap="square" rtlCol="0">
            <a:spAutoFit/>
          </a:bodyPr>
          <a:lstStyle/>
          <a:p>
            <a:r>
              <a:rPr lang="hu-HU" dirty="0">
                <a:solidFill>
                  <a:srgbClr val="0070C0"/>
                </a:solidFill>
              </a:rPr>
              <a:t>A védőnői kommunikáció konkrét célja a programban</a:t>
            </a:r>
          </a:p>
        </p:txBody>
      </p:sp>
    </p:spTree>
    <p:extLst>
      <p:ext uri="{BB962C8B-B14F-4D97-AF65-F5344CB8AC3E}">
        <p14:creationId xmlns:p14="http://schemas.microsoft.com/office/powerpoint/2010/main" val="4290067988"/>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9CF698-E275-4A7E-B882-724CF9AD30D2}"/>
              </a:ext>
            </a:extLst>
          </p:cNvPr>
          <p:cNvSpPr>
            <a:spLocks noGrp="1"/>
          </p:cNvSpPr>
          <p:nvPr>
            <p:ph type="title"/>
          </p:nvPr>
        </p:nvSpPr>
        <p:spPr>
          <a:xfrm>
            <a:off x="447989" y="44624"/>
            <a:ext cx="8444491" cy="936104"/>
          </a:xfrm>
        </p:spPr>
        <p:txBody>
          <a:bodyPr>
            <a:normAutofit/>
          </a:bodyPr>
          <a:lstStyle/>
          <a:p>
            <a:r>
              <a:rPr lang="hu-HU" dirty="0"/>
              <a:t>4. A védőnő szerepe a népegészségügyi célú méhnyakszűrés szervezésében</a:t>
            </a:r>
          </a:p>
        </p:txBody>
      </p:sp>
      <p:sp>
        <p:nvSpPr>
          <p:cNvPr id="3" name="Tartalom helye 2">
            <a:extLst>
              <a:ext uri="{FF2B5EF4-FFF2-40B4-BE49-F238E27FC236}">
                <a16:creationId xmlns:a16="http://schemas.microsoft.com/office/drawing/2014/main" id="{C5719D55-0A2E-49B4-9AB3-0CC1B645219E}"/>
              </a:ext>
            </a:extLst>
          </p:cNvPr>
          <p:cNvSpPr>
            <a:spLocks noGrp="1"/>
          </p:cNvSpPr>
          <p:nvPr>
            <p:ph idx="1"/>
          </p:nvPr>
        </p:nvSpPr>
        <p:spPr>
          <a:xfrm>
            <a:off x="420993" y="1580153"/>
            <a:ext cx="8228467" cy="4013912"/>
          </a:xfrm>
        </p:spPr>
        <p:txBody>
          <a:bodyPr>
            <a:noAutofit/>
          </a:bodyPr>
          <a:lstStyle/>
          <a:p>
            <a:pPr marL="92075" indent="-92075" algn="just"/>
            <a:r>
              <a:rPr lang="hu-HU" sz="1100" b="1" dirty="0"/>
              <a:t>Az üzenet mindig eljut a közlőtől a befogadóig.</a:t>
            </a:r>
          </a:p>
          <a:p>
            <a:pPr marL="92075" indent="0" algn="just">
              <a:buNone/>
            </a:pPr>
            <a:r>
              <a:rPr lang="hu-HU" sz="1100" dirty="0"/>
              <a:t>A közlés nem jelent automatikus befogadást a hallgató számára. Az üzenet szűrőkön keresztül jut el a befogadóig, és ezek társadalmilag, kulturálisan, egyénileg is meghatározottak. A befogadott információ nem csak információértékéből veszíthet, hanem át is </a:t>
            </a:r>
            <a:r>
              <a:rPr lang="hu-HU" sz="1100" dirty="0" err="1"/>
              <a:t>értelmeződhet</a:t>
            </a:r>
            <a:r>
              <a:rPr lang="hu-HU" sz="1100" dirty="0"/>
              <a:t> a tartalma. </a:t>
            </a:r>
          </a:p>
          <a:p>
            <a:pPr marL="92075" indent="-92075" algn="just"/>
            <a:r>
              <a:rPr lang="hu-HU" sz="1100" b="1" dirty="0"/>
              <a:t>Ha jól fogalmazzuk meg a gondolatainkat, azt a befogadó fél meg is érti.</a:t>
            </a:r>
          </a:p>
          <a:p>
            <a:pPr marL="92075" indent="0" algn="just">
              <a:buNone/>
            </a:pPr>
            <a:r>
              <a:rPr lang="hu-HU" sz="1100" dirty="0"/>
              <a:t>Egy ember átlagosan körülbelül 500 szóra képes gondolni egy perc alatt, kimondani azonban csak 125-155 szót mond ki ugyanennyi idő alatt. Nem mindig azt juttatjuk szóbeli közlés során kifejezésre, amit mondani szeretnénk.</a:t>
            </a:r>
          </a:p>
          <a:p>
            <a:pPr marL="92075" indent="-92075" algn="just"/>
            <a:r>
              <a:rPr lang="hu-HU" sz="1100" b="1" dirty="0"/>
              <a:t>Mindig azt hallják meg, amit mondunk.</a:t>
            </a:r>
          </a:p>
          <a:p>
            <a:pPr marL="92075" indent="0" algn="just">
              <a:buNone/>
            </a:pPr>
            <a:r>
              <a:rPr lang="hu-HU" sz="1100" dirty="0"/>
              <a:t>Az emberek figyelme az üzenet befogadása során nem azonos aktivitási szinten van. Az első szakaszra az aktív figyelem jellemző, ezt az értelmezés, majd a válasz megfogalmazásának szakasza követi, a figyelem megosztása miatt már sok információ elveszik az üzenetből.</a:t>
            </a:r>
          </a:p>
          <a:p>
            <a:pPr marL="92075" indent="-92075" algn="just"/>
            <a:r>
              <a:rPr lang="hu-HU" sz="1100" b="1" dirty="0"/>
              <a:t>Mindig teljesen megértik azt, amit mondunk.</a:t>
            </a:r>
          </a:p>
          <a:p>
            <a:pPr marL="92075" indent="0" algn="just">
              <a:buNone/>
            </a:pPr>
            <a:r>
              <a:rPr lang="hu-HU" sz="1100" dirty="0"/>
              <a:t>Az információ feldolgozási szakaszban erőteljesen működnek a személyes </a:t>
            </a:r>
            <a:r>
              <a:rPr lang="hu-HU" sz="1100" dirty="0" err="1"/>
              <a:t>beállítódások</a:t>
            </a:r>
            <a:r>
              <a:rPr lang="hu-HU" sz="1100" dirty="0"/>
              <a:t>, vélekedések a témával, eseménnyel, személlyel kapcsolatban. Ez meghatározza, hogy egy közlést milyen mértékben ért meg valaki. </a:t>
            </a:r>
          </a:p>
          <a:p>
            <a:pPr marL="92075" indent="-92075" algn="just"/>
            <a:r>
              <a:rPr lang="hu-HU" sz="1100" b="1" dirty="0"/>
              <a:t>Arra emlékeznek az emberek, amit mondunk nekik.</a:t>
            </a:r>
          </a:p>
          <a:p>
            <a:pPr marL="92075" indent="0" algn="just">
              <a:buNone/>
            </a:pPr>
            <a:r>
              <a:rPr lang="hu-HU" sz="1100" dirty="0"/>
              <a:t>Az emberek az eljuttatott közlésből elsősorban a számukra fontos, vagy a korábbról ismerős elemekre emlékeznek.</a:t>
            </a:r>
          </a:p>
          <a:p>
            <a:pPr marL="92075" indent="-92075" algn="just"/>
            <a:r>
              <a:rPr lang="hu-HU" sz="1100" b="1" dirty="0"/>
              <a:t>Az emberek úgy </a:t>
            </a:r>
            <a:r>
              <a:rPr lang="hu-HU" sz="1100" b="1" dirty="0" err="1"/>
              <a:t>cselekszenek</a:t>
            </a:r>
            <a:r>
              <a:rPr lang="hu-HU" sz="1100" b="1" dirty="0"/>
              <a:t> majd, amit mi a közlésünk révén „helyes viselkedésként” közvetítünk számukra.</a:t>
            </a:r>
          </a:p>
          <a:p>
            <a:pPr marL="92075" indent="0" algn="just">
              <a:buNone/>
            </a:pPr>
            <a:r>
              <a:rPr lang="hu-HU" sz="1100" dirty="0"/>
              <a:t>Ha az üzenetet nem értik meg teljesen, ha nem emlékeznek tartalmára, akkor a cselekvés sem feltétlenül a szándékainknak megfelelően alakul.</a:t>
            </a:r>
          </a:p>
          <a:p>
            <a:pPr marL="92075" indent="-92075" algn="just"/>
            <a:r>
              <a:rPr lang="hu-HU" sz="1100" b="1" dirty="0"/>
              <a:t>Kommunikálni mindenki tud.</a:t>
            </a:r>
          </a:p>
          <a:p>
            <a:pPr marL="92075" indent="0" algn="just">
              <a:buNone/>
            </a:pPr>
            <a:r>
              <a:rPr lang="hu-HU" sz="1100" dirty="0"/>
              <a:t>A legképzettebb szakértők sem tudnak mindig hatékonyan, az adott célcsoporthoz igazodóan kommunikálni. A kommunikáció fogalma is lejáratódott, mivel gyakran rossz cél érdekében, rossz eszközökkel, sőt akár szándékosan félrevezetésre is használják, így olykor a szakértői kommunikáció hitelessége is megkérdőjeleződik.</a:t>
            </a:r>
          </a:p>
        </p:txBody>
      </p:sp>
      <p:pic>
        <p:nvPicPr>
          <p:cNvPr id="4" name="Kép 3">
            <a:extLst>
              <a:ext uri="{FF2B5EF4-FFF2-40B4-BE49-F238E27FC236}">
                <a16:creationId xmlns:a16="http://schemas.microsoft.com/office/drawing/2014/main" id="{D81CAECD-11D8-42C9-90CA-44F53EF84FD0}"/>
              </a:ext>
            </a:extLst>
          </p:cNvPr>
          <p:cNvPicPr>
            <a:picLocks noChangeAspect="1"/>
          </p:cNvPicPr>
          <p:nvPr/>
        </p:nvPicPr>
        <p:blipFill>
          <a:blip r:embed="rId2"/>
          <a:stretch>
            <a:fillRect/>
          </a:stretch>
        </p:blipFill>
        <p:spPr>
          <a:xfrm>
            <a:off x="5868144" y="5786728"/>
            <a:ext cx="3182247" cy="934897"/>
          </a:xfrm>
          <a:prstGeom prst="rect">
            <a:avLst/>
          </a:prstGeom>
        </p:spPr>
      </p:pic>
      <p:sp>
        <p:nvSpPr>
          <p:cNvPr id="5" name="Szövegdoboz 4">
            <a:extLst>
              <a:ext uri="{FF2B5EF4-FFF2-40B4-BE49-F238E27FC236}">
                <a16:creationId xmlns:a16="http://schemas.microsoft.com/office/drawing/2014/main" id="{4D652CD0-D95E-4E97-AF3C-BA7880FDDD3A}"/>
              </a:ext>
            </a:extLst>
          </p:cNvPr>
          <p:cNvSpPr txBox="1"/>
          <p:nvPr/>
        </p:nvSpPr>
        <p:spPr>
          <a:xfrm>
            <a:off x="457200" y="1202824"/>
            <a:ext cx="6707088" cy="369332"/>
          </a:xfrm>
          <a:prstGeom prst="rect">
            <a:avLst/>
          </a:prstGeom>
          <a:noFill/>
        </p:spPr>
        <p:txBody>
          <a:bodyPr wrap="square" rtlCol="0">
            <a:spAutoFit/>
          </a:bodyPr>
          <a:lstStyle/>
          <a:p>
            <a:r>
              <a:rPr lang="hu-HU" dirty="0">
                <a:solidFill>
                  <a:srgbClr val="0070C0"/>
                </a:solidFill>
              </a:rPr>
              <a:t>7 tévhit a kommunikációval kapcsolatban</a:t>
            </a:r>
          </a:p>
        </p:txBody>
      </p:sp>
    </p:spTree>
    <p:extLst>
      <p:ext uri="{BB962C8B-B14F-4D97-AF65-F5344CB8AC3E}">
        <p14:creationId xmlns:p14="http://schemas.microsoft.com/office/powerpoint/2010/main" val="3698557945"/>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323528" y="1722049"/>
            <a:ext cx="8379151" cy="4185761"/>
          </a:xfrm>
          <a:prstGeom prst="rect">
            <a:avLst/>
          </a:prstGeom>
          <a:noFill/>
        </p:spPr>
        <p:txBody>
          <a:bodyPr wrap="square" rtlCol="0">
            <a:spAutoFit/>
          </a:bodyPr>
          <a:lstStyle/>
          <a:p>
            <a:pPr algn="just"/>
            <a:r>
              <a:rPr lang="hu-HU" sz="1400" dirty="0"/>
              <a:t>A program olyan településeken valósul meg, amelyek – szakszóval – az urbanizációs lejtő alacsonyabb szintjén helyezkednek el, azaz nem elsősorban a nagyvárosokban. A nagyobb településektől való távolabb élés hátrányokkal járhat, az egészségügyi ellátáshoz, különösen a szakellátáshoz való hozzáférés is szűkösebb, ezért az orvosok mellett az egészségügyi személyzet, így a védőnők szakmai tudása, szerepük a prevencióban nagymértékben </a:t>
            </a:r>
            <a:r>
              <a:rPr lang="hu-HU" sz="1400" dirty="0" err="1"/>
              <a:t>felértékelődik</a:t>
            </a:r>
            <a:r>
              <a:rPr lang="hu-HU" sz="1400" dirty="0"/>
              <a:t>.</a:t>
            </a:r>
          </a:p>
          <a:p>
            <a:pPr algn="just"/>
            <a:endParaRPr lang="hu-HU" sz="1400" dirty="0"/>
          </a:p>
          <a:p>
            <a:pPr algn="just"/>
            <a:r>
              <a:rPr lang="hu-HU" sz="1400" dirty="0"/>
              <a:t>A kisebb településeken a felnőtt lakosság </a:t>
            </a:r>
            <a:r>
              <a:rPr lang="hu-HU" sz="1400" dirty="0" err="1"/>
              <a:t>iskolázottsága</a:t>
            </a:r>
            <a:r>
              <a:rPr lang="hu-HU" sz="1400" dirty="0"/>
              <a:t>, jövedelme, életmódja és életminősége is elmarad az esetek döntő többségében a társadalom átlagától. A munkanélküliség, a szegénység magasabb morbiditással és idő előtti halálozással jár, különösen e települések hátrányos helyzetű lakosságcsoportjai körében. </a:t>
            </a:r>
          </a:p>
          <a:p>
            <a:pPr algn="just"/>
            <a:endParaRPr lang="hu-HU" sz="1400" dirty="0"/>
          </a:p>
          <a:p>
            <a:pPr algn="just"/>
            <a:r>
              <a:rPr lang="hu-HU" sz="1400" dirty="0"/>
              <a:t>Azt is mondhatjuk, hogy szerencsés helyzetben vagyunk, mivel a célcsoportot nők alkotják. A nők pedig az élet szinte minden területén nyitottabbak a változtatásra, csak a megfelelő eszközökkel kell elérnünk őket.</a:t>
            </a:r>
          </a:p>
          <a:p>
            <a:pPr algn="just"/>
            <a:endParaRPr lang="hu-HU" sz="1400" dirty="0"/>
          </a:p>
          <a:p>
            <a:pPr algn="just"/>
            <a:r>
              <a:rPr lang="hu-HU" sz="1400" dirty="0"/>
              <a:t>Az is kedvező helyzetet teremt számunkra, hogy a célcsoport egy részét már korábbról ismerjük. Nőként, kismamaként, sőt, lehet, hogy már gyermekként is ismertük őket. Mindez jó alapot jelent a cél eléréséhez, a megfelelő kommunikáció tudatos építéséhez.</a:t>
            </a:r>
          </a:p>
          <a:p>
            <a:endParaRPr lang="hu-HU" sz="1400" dirty="0"/>
          </a:p>
        </p:txBody>
      </p:sp>
      <p:sp>
        <p:nvSpPr>
          <p:cNvPr id="9" name="Szövegdoboz 8">
            <a:extLst>
              <a:ext uri="{FF2B5EF4-FFF2-40B4-BE49-F238E27FC236}">
                <a16:creationId xmlns:a16="http://schemas.microsoft.com/office/drawing/2014/main" id="{8DE8EE5D-F9E6-464D-9CEA-18C9A6ED689E}"/>
              </a:ext>
            </a:extLst>
          </p:cNvPr>
          <p:cNvSpPr txBox="1"/>
          <p:nvPr/>
        </p:nvSpPr>
        <p:spPr>
          <a:xfrm>
            <a:off x="242460" y="1236505"/>
            <a:ext cx="8280920" cy="369332"/>
          </a:xfrm>
          <a:prstGeom prst="rect">
            <a:avLst/>
          </a:prstGeom>
          <a:noFill/>
        </p:spPr>
        <p:txBody>
          <a:bodyPr wrap="square" rtlCol="0">
            <a:spAutoFit/>
          </a:bodyPr>
          <a:lstStyle/>
          <a:p>
            <a:r>
              <a:rPr lang="hu-HU" dirty="0">
                <a:solidFill>
                  <a:srgbClr val="0070C0"/>
                </a:solidFill>
              </a:rPr>
              <a:t>A program kommunikációs környezetének sajátossága</a:t>
            </a:r>
          </a:p>
        </p:txBody>
      </p:sp>
    </p:spTree>
    <p:extLst>
      <p:ext uri="{BB962C8B-B14F-4D97-AF65-F5344CB8AC3E}">
        <p14:creationId xmlns:p14="http://schemas.microsoft.com/office/powerpoint/2010/main" val="2563667691"/>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323528" y="1633180"/>
            <a:ext cx="8379151" cy="4185761"/>
          </a:xfrm>
          <a:prstGeom prst="rect">
            <a:avLst/>
          </a:prstGeom>
          <a:noFill/>
        </p:spPr>
        <p:txBody>
          <a:bodyPr wrap="square" rtlCol="0">
            <a:spAutoFit/>
          </a:bodyPr>
          <a:lstStyle/>
          <a:p>
            <a:pPr algn="just"/>
            <a:r>
              <a:rPr lang="hu-HU" sz="1400" dirty="0"/>
              <a:t>A vizsgálaton való részvételi motiváció felkeltésének legfontosabb módszerei: </a:t>
            </a:r>
          </a:p>
          <a:p>
            <a:pPr marL="720725" indent="-285750" algn="just">
              <a:buFont typeface="Arial" panose="020B0604020202020204" pitchFamily="34" charset="0"/>
              <a:buChar char="•"/>
            </a:pPr>
            <a:r>
              <a:rPr lang="hu-HU" sz="1400" dirty="0"/>
              <a:t>a személyes meggyőzés; </a:t>
            </a:r>
          </a:p>
          <a:p>
            <a:pPr marL="720725" indent="-285750" algn="just">
              <a:buFont typeface="Arial" panose="020B0604020202020204" pitchFamily="34" charset="0"/>
              <a:buChar char="•"/>
            </a:pPr>
            <a:r>
              <a:rPr lang="hu-HU" sz="1400" dirty="0"/>
              <a:t>az egyéni tanácsadás; </a:t>
            </a:r>
          </a:p>
          <a:p>
            <a:pPr marL="720725" indent="-285750" algn="just">
              <a:buFont typeface="Arial" panose="020B0604020202020204" pitchFamily="34" charset="0"/>
              <a:buChar char="•"/>
            </a:pPr>
            <a:r>
              <a:rPr lang="hu-HU" sz="1400" dirty="0"/>
              <a:t>a konzultatív tanácsadás.</a:t>
            </a:r>
          </a:p>
          <a:p>
            <a:pPr algn="just"/>
            <a:endParaRPr lang="hu-HU" sz="1400" dirty="0"/>
          </a:p>
          <a:p>
            <a:pPr algn="just"/>
            <a:r>
              <a:rPr lang="hu-HU" sz="1400" dirty="0"/>
              <a:t>A nők közösségeire alapozott módszerek: </a:t>
            </a:r>
          </a:p>
          <a:p>
            <a:pPr marL="720725" indent="-285750" algn="just">
              <a:buFont typeface="Arial" panose="020B0604020202020204" pitchFamily="34" charset="0"/>
              <a:buChar char="•"/>
            </a:pPr>
            <a:r>
              <a:rPr lang="hu-HU" sz="1400" dirty="0"/>
              <a:t>az egészségnevelő előadások; </a:t>
            </a:r>
          </a:p>
          <a:p>
            <a:pPr marL="720725" indent="-285750" algn="just">
              <a:buFont typeface="Arial" panose="020B0604020202020204" pitchFamily="34" charset="0"/>
              <a:buChar char="•"/>
            </a:pPr>
            <a:r>
              <a:rPr lang="hu-HU" sz="1400" dirty="0"/>
              <a:t>komplex programokba épített ismeretterjesztés; </a:t>
            </a:r>
          </a:p>
          <a:p>
            <a:pPr marL="720725" indent="-285750" algn="just">
              <a:buFont typeface="Arial" panose="020B0604020202020204" pitchFamily="34" charset="0"/>
              <a:buChar char="•"/>
            </a:pPr>
            <a:r>
              <a:rPr lang="hu-HU" sz="1400" dirty="0"/>
              <a:t>közösségi részvételre, aktivitásra épülő programok.</a:t>
            </a:r>
          </a:p>
          <a:p>
            <a:pPr algn="just"/>
            <a:endParaRPr lang="hu-HU" sz="1400" dirty="0"/>
          </a:p>
          <a:p>
            <a:pPr algn="just"/>
            <a:r>
              <a:rPr lang="hu-HU" sz="1400" dirty="0"/>
              <a:t>További javaslatok:</a:t>
            </a:r>
          </a:p>
          <a:p>
            <a:pPr marL="720725" indent="-285750" algn="just">
              <a:buFont typeface="Arial" panose="020B0604020202020204" pitchFamily="34" charset="0"/>
              <a:buChar char="•"/>
            </a:pPr>
            <a:r>
              <a:rPr lang="hu-HU" sz="1400" dirty="0"/>
              <a:t>Kombináljuk a különböző módszereket!</a:t>
            </a:r>
          </a:p>
          <a:p>
            <a:pPr marL="720725" indent="-285750" algn="just">
              <a:buFont typeface="Arial" panose="020B0604020202020204" pitchFamily="34" charset="0"/>
              <a:buChar char="•"/>
            </a:pPr>
            <a:r>
              <a:rPr lang="hu-HU" sz="1400" dirty="0"/>
              <a:t>Építsünk a nők tudására, ötleteire, tenni akarására!</a:t>
            </a:r>
          </a:p>
          <a:p>
            <a:pPr marL="720725" indent="-285750" algn="just">
              <a:buFont typeface="Arial" panose="020B0604020202020204" pitchFamily="34" charset="0"/>
              <a:buChar char="•"/>
            </a:pPr>
            <a:r>
              <a:rPr lang="hu-HU" sz="1400" dirty="0"/>
              <a:t>Bízunk saját ötleteinkben!</a:t>
            </a:r>
          </a:p>
          <a:p>
            <a:pPr marL="720725" indent="-285750" algn="just">
              <a:buFont typeface="Arial" panose="020B0604020202020204" pitchFamily="34" charset="0"/>
              <a:buChar char="•"/>
            </a:pPr>
            <a:r>
              <a:rPr lang="hu-HU" sz="1400" dirty="0"/>
              <a:t>Kísérletezzünk bátran!</a:t>
            </a:r>
          </a:p>
          <a:p>
            <a:pPr marL="720725" indent="-285750" algn="just">
              <a:buFont typeface="Arial" panose="020B0604020202020204" pitchFamily="34" charset="0"/>
              <a:buChar char="•"/>
            </a:pPr>
            <a:r>
              <a:rPr lang="hu-HU" sz="1400" dirty="0"/>
              <a:t>Olyan módszert válasszunk, ami illik</a:t>
            </a:r>
          </a:p>
          <a:p>
            <a:pPr marL="1255713" lvl="1" indent="-285750" algn="just">
              <a:buFont typeface="Courier New" panose="02070309020205020404" pitchFamily="49" charset="0"/>
              <a:buChar char="o"/>
            </a:pPr>
            <a:r>
              <a:rPr lang="hu-HU" sz="1400" dirty="0"/>
              <a:t>a célcsoportjainkhoz és hozzánk,</a:t>
            </a:r>
          </a:p>
          <a:p>
            <a:pPr marL="1255713" lvl="1" indent="-285750" algn="just">
              <a:buFont typeface="Courier New" panose="02070309020205020404" pitchFamily="49" charset="0"/>
              <a:buChar char="o"/>
            </a:pPr>
            <a:r>
              <a:rPr lang="hu-HU" sz="1400" dirty="0"/>
              <a:t>ami eredményes, hatékony,</a:t>
            </a:r>
          </a:p>
          <a:p>
            <a:pPr marL="1255713" lvl="1" indent="-285750" algn="just">
              <a:buFont typeface="Courier New" panose="02070309020205020404" pitchFamily="49" charset="0"/>
              <a:buChar char="o"/>
            </a:pPr>
            <a:r>
              <a:rPr lang="hu-HU" sz="1400" dirty="0"/>
              <a:t>ami örömöt okoz, sikerélményt ad a célcsoportnak és nekünk is!</a:t>
            </a:r>
          </a:p>
        </p:txBody>
      </p:sp>
      <p:sp>
        <p:nvSpPr>
          <p:cNvPr id="9" name="Szövegdoboz 8">
            <a:extLst>
              <a:ext uri="{FF2B5EF4-FFF2-40B4-BE49-F238E27FC236}">
                <a16:creationId xmlns:a16="http://schemas.microsoft.com/office/drawing/2014/main" id="{8DE8EE5D-F9E6-464D-9CEA-18C9A6ED689E}"/>
              </a:ext>
            </a:extLst>
          </p:cNvPr>
          <p:cNvSpPr txBox="1"/>
          <p:nvPr/>
        </p:nvSpPr>
        <p:spPr>
          <a:xfrm>
            <a:off x="242460" y="1236505"/>
            <a:ext cx="8280920" cy="369332"/>
          </a:xfrm>
          <a:prstGeom prst="rect">
            <a:avLst/>
          </a:prstGeom>
          <a:noFill/>
        </p:spPr>
        <p:txBody>
          <a:bodyPr wrap="square" rtlCol="0">
            <a:spAutoFit/>
          </a:bodyPr>
          <a:lstStyle/>
          <a:p>
            <a:r>
              <a:rPr lang="hu-HU" dirty="0">
                <a:solidFill>
                  <a:srgbClr val="0070C0"/>
                </a:solidFill>
              </a:rPr>
              <a:t>A védőnői méhnyakszűrés, mint szolgáltatás „eladása” a pácienseknek</a:t>
            </a:r>
          </a:p>
        </p:txBody>
      </p:sp>
    </p:spTree>
    <p:extLst>
      <p:ext uri="{BB962C8B-B14F-4D97-AF65-F5344CB8AC3E}">
        <p14:creationId xmlns:p14="http://schemas.microsoft.com/office/powerpoint/2010/main" val="97548752"/>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323528" y="1605837"/>
            <a:ext cx="8379151" cy="3847207"/>
          </a:xfrm>
          <a:prstGeom prst="rect">
            <a:avLst/>
          </a:prstGeom>
          <a:noFill/>
        </p:spPr>
        <p:txBody>
          <a:bodyPr wrap="square" rtlCol="0">
            <a:spAutoFit/>
          </a:bodyPr>
          <a:lstStyle/>
          <a:p>
            <a:pPr algn="just"/>
            <a:r>
              <a:rPr lang="hu-HU" sz="1400" dirty="0"/>
              <a:t>Mi az amit érdemes tennünk:</a:t>
            </a:r>
          </a:p>
          <a:p>
            <a:pPr marL="285750" indent="-285750" algn="just">
              <a:spcAft>
                <a:spcPts val="600"/>
              </a:spcAft>
              <a:buFont typeface="Arial" panose="020B0604020202020204" pitchFamily="34" charset="0"/>
              <a:buChar char="•"/>
            </a:pPr>
            <a:r>
              <a:rPr lang="hu-HU" sz="1400" dirty="0"/>
              <a:t>Az első lépéstől kezdve tájékoztatni az érintett szakembereket, kollégákat arról, hogy milyen új feladatot vállaltunk. Ennek során pontosan elmondani nekik, hogy miben is áll a mi tevékenységünk, s az hogyan kapcsolódik az ő munkájukhoz.</a:t>
            </a:r>
          </a:p>
          <a:p>
            <a:pPr marL="285750" indent="-285750" algn="just">
              <a:spcAft>
                <a:spcPts val="600"/>
              </a:spcAft>
              <a:buFont typeface="Arial" panose="020B0604020202020204" pitchFamily="34" charset="0"/>
              <a:buChar char="•"/>
            </a:pPr>
            <a:r>
              <a:rPr lang="hu-HU" sz="1400" dirty="0"/>
              <a:t>Kifejezni elismerésünket a másik fél szakmai kompetenciája iránt és biztosítani arról, hogy mi ebben a folyamatban a partnerei, és nem a versenytársai vagyunk. Kifejezhetjük azt is, hogy szükség esetén számítunk a szakmai tanácsukra, segítségükre.</a:t>
            </a:r>
          </a:p>
          <a:p>
            <a:pPr marL="285750" indent="-285750" algn="just">
              <a:spcAft>
                <a:spcPts val="600"/>
              </a:spcAft>
              <a:buFont typeface="Arial" panose="020B0604020202020204" pitchFamily="34" charset="0"/>
              <a:buChar char="•"/>
            </a:pPr>
            <a:r>
              <a:rPr lang="hu-HU" sz="1400" dirty="0"/>
              <a:t>Ha szükséges, érvelni lehet amellett is, hogy ez az új tevékenységünk – megítélésünk szerint – miért nem sérti az ő érdekeiket.</a:t>
            </a:r>
          </a:p>
          <a:p>
            <a:pPr marL="285750" indent="-285750" algn="just">
              <a:spcAft>
                <a:spcPts val="600"/>
              </a:spcAft>
              <a:buFont typeface="Arial" panose="020B0604020202020204" pitchFamily="34" charset="0"/>
              <a:buChar char="•"/>
            </a:pPr>
            <a:r>
              <a:rPr lang="hu-HU" sz="1400" dirty="0"/>
              <a:t>Mivel Magyarországon szinte mindenki arra kíváncsi, hogy ezért a tevékenységért milyen díjazásban részesülünk, kérdés esetén erre és a költségeinkre is kitérhetünk. Ez elegendő érv lesz ahhoz, hogy világossá váljon, nem ebből fogunk jelentős plusz jövedelemre szert tenni.</a:t>
            </a:r>
          </a:p>
          <a:p>
            <a:pPr marL="285750" indent="-285750" algn="just">
              <a:spcAft>
                <a:spcPts val="600"/>
              </a:spcAft>
              <a:buFont typeface="Arial" panose="020B0604020202020204" pitchFamily="34" charset="0"/>
              <a:buChar char="•"/>
            </a:pPr>
            <a:r>
              <a:rPr lang="hu-HU" sz="1400" dirty="0"/>
              <a:t>Ha a beszélgetés kollegiális és nem csupán a száraz tényekre koncentráló, nyugodtan kifejezhetjük abbéli meggyőződésünket, hogy mi a „bőség-szemléletet” képviseljük, azaz úgy látjuk, hogy az egészségügyi szolgáltatások területén, főként az olyan nehezebb terepen, mint ahol Önök együtt dolgoznak, bőségesen jut mindenkinek feladat.</a:t>
            </a:r>
          </a:p>
        </p:txBody>
      </p:sp>
      <p:sp>
        <p:nvSpPr>
          <p:cNvPr id="9" name="Szövegdoboz 8">
            <a:extLst>
              <a:ext uri="{FF2B5EF4-FFF2-40B4-BE49-F238E27FC236}">
                <a16:creationId xmlns:a16="http://schemas.microsoft.com/office/drawing/2014/main" id="{8DE8EE5D-F9E6-464D-9CEA-18C9A6ED689E}"/>
              </a:ext>
            </a:extLst>
          </p:cNvPr>
          <p:cNvSpPr txBox="1"/>
          <p:nvPr/>
        </p:nvSpPr>
        <p:spPr>
          <a:xfrm>
            <a:off x="242460" y="1236505"/>
            <a:ext cx="8280920" cy="369332"/>
          </a:xfrm>
          <a:prstGeom prst="rect">
            <a:avLst/>
          </a:prstGeom>
          <a:noFill/>
        </p:spPr>
        <p:txBody>
          <a:bodyPr wrap="square" rtlCol="0">
            <a:spAutoFit/>
          </a:bodyPr>
          <a:lstStyle/>
          <a:p>
            <a:r>
              <a:rPr lang="hu-HU" dirty="0">
                <a:solidFill>
                  <a:srgbClr val="0070C0"/>
                </a:solidFill>
              </a:rPr>
              <a:t>A védőnői méhnyakszűrés „eladása” az egészségügyi dolgozóknak</a:t>
            </a:r>
          </a:p>
        </p:txBody>
      </p:sp>
    </p:spTree>
    <p:extLst>
      <p:ext uri="{BB962C8B-B14F-4D97-AF65-F5344CB8AC3E}">
        <p14:creationId xmlns:p14="http://schemas.microsoft.com/office/powerpoint/2010/main" val="1496848649"/>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323528" y="1642417"/>
            <a:ext cx="8379151" cy="4401205"/>
          </a:xfrm>
          <a:prstGeom prst="rect">
            <a:avLst/>
          </a:prstGeom>
          <a:noFill/>
        </p:spPr>
        <p:txBody>
          <a:bodyPr wrap="square" rtlCol="0">
            <a:spAutoFit/>
          </a:bodyPr>
          <a:lstStyle/>
          <a:p>
            <a:pPr algn="just"/>
            <a:r>
              <a:rPr lang="hu-HU" sz="1400" dirty="0"/>
              <a:t>Alapja: A személyes (ön)bizalom és a kapcsolati (társas) bizalom.</a:t>
            </a:r>
          </a:p>
          <a:p>
            <a:pPr algn="just"/>
            <a:endParaRPr lang="hu-HU" sz="1400" dirty="0"/>
          </a:p>
          <a:p>
            <a:pPr algn="just"/>
            <a:r>
              <a:rPr lang="hu-HU" sz="1400" dirty="0"/>
              <a:t>A bizalom építése, ösztönzése mindig belülről kifelé halad, azaz tőlünk indul.</a:t>
            </a:r>
          </a:p>
          <a:p>
            <a:pPr algn="just"/>
            <a:endParaRPr lang="hu-HU" sz="1400" dirty="0"/>
          </a:p>
          <a:p>
            <a:pPr algn="just"/>
            <a:r>
              <a:rPr lang="hu-HU" sz="1200" dirty="0"/>
              <a:t>1. Szituációs példa</a:t>
            </a:r>
          </a:p>
          <a:p>
            <a:pPr algn="just"/>
            <a:r>
              <a:rPr lang="hu-HU" sz="1200" dirty="0"/>
              <a:t>A páciens bár megígéri, nem jön el a megbeszélt időpontban a kenetvételre.</a:t>
            </a:r>
          </a:p>
          <a:p>
            <a:pPr algn="just">
              <a:spcBef>
                <a:spcPts val="600"/>
              </a:spcBef>
              <a:spcAft>
                <a:spcPts val="600"/>
              </a:spcAft>
            </a:pPr>
            <a:r>
              <a:rPr lang="hu-HU" sz="1200" dirty="0"/>
              <a:t>Helytelen reagálás a következő találkozáskor: </a:t>
            </a:r>
            <a:r>
              <a:rPr lang="hu-HU" sz="1200" i="1" dirty="0"/>
              <a:t>„Nagyot csalódtam Önben, nem gondoltam, hogy ilyen megbízhatatlan.”</a:t>
            </a:r>
          </a:p>
          <a:p>
            <a:pPr algn="just"/>
            <a:r>
              <a:rPr lang="hu-HU" sz="1200" dirty="0"/>
              <a:t>Helyes reagálás: </a:t>
            </a:r>
            <a:r>
              <a:rPr lang="hu-HU" sz="1200" i="1" dirty="0"/>
              <a:t>„Csalódott voltam egy kicsit, hogy nem jött el, nagyon vártam a rendelőben. Remélem legközelebb el tud jönni, én számítok Önre.”</a:t>
            </a:r>
          </a:p>
          <a:p>
            <a:pPr algn="just"/>
            <a:endParaRPr lang="hu-HU" sz="1200" dirty="0"/>
          </a:p>
          <a:p>
            <a:pPr algn="just"/>
            <a:r>
              <a:rPr lang="hu-HU" sz="1200" dirty="0"/>
              <a:t>2. Szituációs példa</a:t>
            </a:r>
          </a:p>
          <a:p>
            <a:pPr algn="just"/>
            <a:r>
              <a:rPr lang="hu-HU" sz="1200" dirty="0"/>
              <a:t>A nőgyógyász szakorvos becsmérlő megjegyzéseket tesz a védőnők szakmai kompetenciájára és megkérdőjelezi az elvégzendő feladatra való alkalmasságukat. </a:t>
            </a:r>
          </a:p>
          <a:p>
            <a:pPr algn="just">
              <a:spcBef>
                <a:spcPts val="600"/>
              </a:spcBef>
              <a:spcAft>
                <a:spcPts val="600"/>
              </a:spcAft>
            </a:pPr>
            <a:r>
              <a:rPr lang="hu-HU" sz="1200" dirty="0"/>
              <a:t>Helytelen reagálás: </a:t>
            </a:r>
            <a:r>
              <a:rPr lang="hu-HU" sz="1200" i="1" dirty="0"/>
              <a:t>„Sok orvost ismerek, akinek a tudása ugyanúgy megkérdőjelezhető!”</a:t>
            </a:r>
          </a:p>
          <a:p>
            <a:pPr algn="just"/>
            <a:r>
              <a:rPr lang="hu-HU" sz="1200" dirty="0"/>
              <a:t>Helyes reagálás: </a:t>
            </a:r>
            <a:r>
              <a:rPr lang="hu-HU" sz="1200" i="1" dirty="0"/>
              <a:t>„A védőnőket nem a betegségek diagnosztizálására és a betegek kezelésére képezték ki, hanem csupán a citológiai kenetvételre azon nők körében, akik nem vagy nehezen és ritkán jutnak el szakorvoshoz. A szakemberek (nőgyógyász, </a:t>
            </a:r>
            <a:r>
              <a:rPr lang="hu-HU" sz="1200" i="1" dirty="0" err="1"/>
              <a:t>citopathológus</a:t>
            </a:r>
            <a:r>
              <a:rPr lang="hu-HU" sz="1200" i="1" dirty="0"/>
              <a:t> stb.) tudására és aktív közreműködésükre – az én határozott véleményem szerint – a diagnosztikában, a gyógyításban továbbra is rendkívül nagy szükség van. Minden elváltozás, betegségre utaló jel, vagy panasz esetén a pácienst orvoshoz fogom irányítani. Ezt írja elő a szakmai protokoll, és ezt diktálja a lelkiismeretem is. Remélem, hogy megfelelő segítő partnere tudok Önnek lenni ebben a munkában.”</a:t>
            </a:r>
          </a:p>
          <a:p>
            <a:pPr algn="just"/>
            <a:endParaRPr lang="hu-HU" sz="1200" dirty="0"/>
          </a:p>
        </p:txBody>
      </p:sp>
      <p:sp>
        <p:nvSpPr>
          <p:cNvPr id="9" name="Szövegdoboz 8">
            <a:extLst>
              <a:ext uri="{FF2B5EF4-FFF2-40B4-BE49-F238E27FC236}">
                <a16:creationId xmlns:a16="http://schemas.microsoft.com/office/drawing/2014/main" id="{8DE8EE5D-F9E6-464D-9CEA-18C9A6ED689E}"/>
              </a:ext>
            </a:extLst>
          </p:cNvPr>
          <p:cNvSpPr txBox="1"/>
          <p:nvPr/>
        </p:nvSpPr>
        <p:spPr>
          <a:xfrm>
            <a:off x="242460" y="1236505"/>
            <a:ext cx="8280920" cy="369332"/>
          </a:xfrm>
          <a:prstGeom prst="rect">
            <a:avLst/>
          </a:prstGeom>
          <a:noFill/>
        </p:spPr>
        <p:txBody>
          <a:bodyPr wrap="square" rtlCol="0">
            <a:spAutoFit/>
          </a:bodyPr>
          <a:lstStyle/>
          <a:p>
            <a:r>
              <a:rPr lang="hu-HU" dirty="0">
                <a:solidFill>
                  <a:srgbClr val="0070C0"/>
                </a:solidFill>
              </a:rPr>
              <a:t>A konfliktusok megelőzése - Az „én-üzenetek” jelentősége I</a:t>
            </a:r>
          </a:p>
        </p:txBody>
      </p:sp>
    </p:spTree>
    <p:extLst>
      <p:ext uri="{BB962C8B-B14F-4D97-AF65-F5344CB8AC3E}">
        <p14:creationId xmlns:p14="http://schemas.microsoft.com/office/powerpoint/2010/main" val="2459988752"/>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323528" y="1916832"/>
            <a:ext cx="8379151" cy="2769989"/>
          </a:xfrm>
          <a:prstGeom prst="rect">
            <a:avLst/>
          </a:prstGeom>
          <a:noFill/>
        </p:spPr>
        <p:txBody>
          <a:bodyPr wrap="square" rtlCol="0">
            <a:spAutoFit/>
          </a:bodyPr>
          <a:lstStyle/>
          <a:p>
            <a:pPr algn="just"/>
            <a:r>
              <a:rPr lang="hu-HU" sz="1200" dirty="0"/>
              <a:t>3. Szituációs példa</a:t>
            </a:r>
          </a:p>
          <a:p>
            <a:pPr algn="just"/>
            <a:r>
              <a:rPr lang="hu-HU" sz="1200" dirty="0"/>
              <a:t>Valamelyik szakdolgozó kolléga kétkedő vagy cinikus megjegyzéseket tesz az Ön új feladatára vonatkozóan: </a:t>
            </a:r>
            <a:r>
              <a:rPr lang="hu-HU" sz="1200" i="1" dirty="0"/>
              <a:t>„Hallom, orvosnak képzeled magadat. Szólíthatlak doktornőnek?” </a:t>
            </a:r>
          </a:p>
          <a:p>
            <a:pPr algn="just">
              <a:spcBef>
                <a:spcPts val="600"/>
              </a:spcBef>
              <a:spcAft>
                <a:spcPts val="600"/>
              </a:spcAft>
            </a:pPr>
            <a:r>
              <a:rPr lang="hu-HU" sz="1200" dirty="0"/>
              <a:t>Helytelen reagálás az is, ha védekezik, és az is, ha ugyanebben a hangnemben válaszol: </a:t>
            </a:r>
            <a:r>
              <a:rPr lang="hu-HU" sz="1200" i="1" dirty="0"/>
              <a:t>„Ha meg akarom tartani a munkám, jobbnak tartottam elvállalni, és egyébként is fizetnek érte valamit.” „Igen, hozzád képest én nyugodtan lehetek akár orvos is.”</a:t>
            </a:r>
          </a:p>
          <a:p>
            <a:pPr algn="just"/>
            <a:r>
              <a:rPr lang="hu-HU" sz="1200" dirty="0"/>
              <a:t>Helyes reagálás: </a:t>
            </a:r>
            <a:r>
              <a:rPr lang="hu-HU" sz="1200" i="1" dirty="0"/>
              <a:t>„Az életben néha adódik néhány új kihívás, feladat, és én örülök, hogy kipróbálhatom magamat egy új területen. Örömöt találok benne, és remélem, hogy a pácienseimnek is hasznára tudok lenni.”</a:t>
            </a:r>
          </a:p>
          <a:p>
            <a:pPr algn="just"/>
            <a:endParaRPr lang="hu-HU" sz="1400" dirty="0"/>
          </a:p>
          <a:p>
            <a:pPr algn="just"/>
            <a:r>
              <a:rPr lang="hu-HU" sz="1400" dirty="0"/>
              <a:t>Az „én-üzenetek” tehát (mivel azokban saját érzéseinket mondjuk el az adott helyzettel kapcsolatban, és nem a másik felet minősítjük), nem </a:t>
            </a:r>
            <a:r>
              <a:rPr lang="hu-HU" sz="1400" dirty="0" err="1"/>
              <a:t>sértőek</a:t>
            </a:r>
            <a:r>
              <a:rPr lang="hu-HU" sz="1400" dirty="0"/>
              <a:t>, nem gerjesztenek újabb vitákat és ellenállásokat, valamint esélyt adnak a kommunikáció és a (munka)kapcsolat helyes irányba való terelésére.</a:t>
            </a:r>
          </a:p>
          <a:p>
            <a:pPr algn="just"/>
            <a:endParaRPr lang="hu-HU" sz="1200" dirty="0"/>
          </a:p>
        </p:txBody>
      </p:sp>
      <p:sp>
        <p:nvSpPr>
          <p:cNvPr id="9" name="Szövegdoboz 8">
            <a:extLst>
              <a:ext uri="{FF2B5EF4-FFF2-40B4-BE49-F238E27FC236}">
                <a16:creationId xmlns:a16="http://schemas.microsoft.com/office/drawing/2014/main" id="{8DE8EE5D-F9E6-464D-9CEA-18C9A6ED689E}"/>
              </a:ext>
            </a:extLst>
          </p:cNvPr>
          <p:cNvSpPr txBox="1"/>
          <p:nvPr/>
        </p:nvSpPr>
        <p:spPr>
          <a:xfrm>
            <a:off x="242460" y="1336122"/>
            <a:ext cx="8280920" cy="369332"/>
          </a:xfrm>
          <a:prstGeom prst="rect">
            <a:avLst/>
          </a:prstGeom>
          <a:noFill/>
        </p:spPr>
        <p:txBody>
          <a:bodyPr wrap="square" rtlCol="0">
            <a:spAutoFit/>
          </a:bodyPr>
          <a:lstStyle/>
          <a:p>
            <a:r>
              <a:rPr lang="hu-HU" dirty="0">
                <a:solidFill>
                  <a:srgbClr val="0070C0"/>
                </a:solidFill>
              </a:rPr>
              <a:t>A konfliktusok megelőzése - Az „én-üzenetek” jelentősége II</a:t>
            </a:r>
          </a:p>
        </p:txBody>
      </p:sp>
    </p:spTree>
    <p:extLst>
      <p:ext uri="{BB962C8B-B14F-4D97-AF65-F5344CB8AC3E}">
        <p14:creationId xmlns:p14="http://schemas.microsoft.com/office/powerpoint/2010/main" val="2688968663"/>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323528" y="1722049"/>
            <a:ext cx="8379151" cy="4093428"/>
          </a:xfrm>
          <a:prstGeom prst="rect">
            <a:avLst/>
          </a:prstGeom>
          <a:noFill/>
        </p:spPr>
        <p:txBody>
          <a:bodyPr wrap="square" rtlCol="0">
            <a:spAutoFit/>
          </a:bodyPr>
          <a:lstStyle/>
          <a:p>
            <a:pPr algn="just">
              <a:spcAft>
                <a:spcPts val="600"/>
              </a:spcAft>
            </a:pPr>
            <a:r>
              <a:rPr lang="hu-HU" sz="1500" dirty="0"/>
              <a:t>Az elégedettséget sok tényező befolyásolja, melyek közül csupán néhányat emelünk ki:</a:t>
            </a:r>
          </a:p>
          <a:p>
            <a:pPr marL="285750" indent="-285750" algn="just">
              <a:buFont typeface="Arial" panose="020B0604020202020204" pitchFamily="34" charset="0"/>
              <a:buChar char="•"/>
            </a:pPr>
            <a:r>
              <a:rPr lang="hu-HU" sz="1500" dirty="0"/>
              <a:t>mennyire sikerült meggyőzni a pácienst e konkrét vizsgálat szükségességéről, annak az egészségmegőrzésében betöltött funkciójáról, </a:t>
            </a:r>
          </a:p>
          <a:p>
            <a:pPr marL="285750" indent="-285750" algn="just">
              <a:buFont typeface="Arial" panose="020B0604020202020204" pitchFamily="34" charset="0"/>
              <a:buChar char="•"/>
            </a:pPr>
            <a:r>
              <a:rPr lang="hu-HU" sz="1500" dirty="0"/>
              <a:t>mennyire sikerült a páciensnek a vizsgálattal és a vizsgálat várható eredményével kapcsolatos előzetes szorongásait, aggodalmait csökkenteni,</a:t>
            </a:r>
          </a:p>
          <a:p>
            <a:pPr marL="285750" indent="-285750" algn="just">
              <a:buFont typeface="Arial" panose="020B0604020202020204" pitchFamily="34" charset="0"/>
              <a:buChar char="•"/>
            </a:pPr>
            <a:r>
              <a:rPr lang="hu-HU" sz="1500" dirty="0"/>
              <a:t>mennyire vált </a:t>
            </a:r>
            <a:r>
              <a:rPr lang="hu-HU" sz="1500" dirty="0" err="1"/>
              <a:t>informáltabbá</a:t>
            </a:r>
            <a:r>
              <a:rPr lang="hu-HU" sz="1500" dirty="0"/>
              <a:t> a páciens a saját egészsége védelméről, és ebben az ő saját szerepéről, felelősségéről,</a:t>
            </a:r>
          </a:p>
          <a:p>
            <a:pPr marL="285750" indent="-285750" algn="just">
              <a:buFont typeface="Arial" panose="020B0604020202020204" pitchFamily="34" charset="0"/>
              <a:buChar char="•"/>
            </a:pPr>
            <a:r>
              <a:rPr lang="hu-HU" sz="1500" dirty="0"/>
              <a:t>mennyire érezte magát a páciens partnernek ebben a folyamatban, azaz, hogy a döntést a vizsgálatról ő maga hozta meg (a védőnő tájékoztatása alapján),</a:t>
            </a:r>
          </a:p>
          <a:p>
            <a:pPr marL="285750" indent="-285750" algn="just">
              <a:buFont typeface="Arial" panose="020B0604020202020204" pitchFamily="34" charset="0"/>
              <a:buChar char="•"/>
            </a:pPr>
            <a:r>
              <a:rPr lang="hu-HU" sz="1500" dirty="0"/>
              <a:t>mennyire hiszi azt a páciens, hogy a későbbiekben is partnere maradhat a védőnőnek az egészségének védelmében, azaz kontrollt gyakorolhat a saját egészségével kapcsolatos döntések felett, és ehhez a védőnőtől kap majd megfelelő segítséget,</a:t>
            </a:r>
          </a:p>
          <a:p>
            <a:pPr marL="285750" indent="-285750" algn="just">
              <a:buFont typeface="Arial" panose="020B0604020202020204" pitchFamily="34" charset="0"/>
              <a:buChar char="•"/>
            </a:pPr>
            <a:r>
              <a:rPr lang="hu-HU" sz="1500" dirty="0"/>
              <a:t>mennyire alakult ki bizalmi kapcsolat a védőnő és a páciens között, melynek kezdeményezése, a bizalom építésének megindítása elsősorban a védőnő feladata,</a:t>
            </a:r>
          </a:p>
          <a:p>
            <a:pPr marL="285750" indent="-285750" algn="just">
              <a:buFont typeface="Arial" panose="020B0604020202020204" pitchFamily="34" charset="0"/>
              <a:buChar char="•"/>
            </a:pPr>
            <a:r>
              <a:rPr lang="hu-HU" sz="1500" dirty="0"/>
              <a:t>hosszabb távon hogyan alakul a páciens egészséghez, preventív szolgáltatásokhoz való viszonya, lát-e lehetőséget, cselekvési alternatívákat - a saját élethelyzetét is figyelembe véve – mindezek megvalósítására?</a:t>
            </a:r>
          </a:p>
        </p:txBody>
      </p:sp>
      <p:sp>
        <p:nvSpPr>
          <p:cNvPr id="9" name="Szövegdoboz 8">
            <a:extLst>
              <a:ext uri="{FF2B5EF4-FFF2-40B4-BE49-F238E27FC236}">
                <a16:creationId xmlns:a16="http://schemas.microsoft.com/office/drawing/2014/main" id="{8DE8EE5D-F9E6-464D-9CEA-18C9A6ED689E}"/>
              </a:ext>
            </a:extLst>
          </p:cNvPr>
          <p:cNvSpPr txBox="1"/>
          <p:nvPr/>
        </p:nvSpPr>
        <p:spPr>
          <a:xfrm>
            <a:off x="242460" y="1236505"/>
            <a:ext cx="8280920" cy="369332"/>
          </a:xfrm>
          <a:prstGeom prst="rect">
            <a:avLst/>
          </a:prstGeom>
          <a:noFill/>
        </p:spPr>
        <p:txBody>
          <a:bodyPr wrap="square" rtlCol="0">
            <a:spAutoFit/>
          </a:bodyPr>
          <a:lstStyle/>
          <a:p>
            <a:r>
              <a:rPr lang="hu-HU" dirty="0">
                <a:solidFill>
                  <a:srgbClr val="0070C0"/>
                </a:solidFill>
              </a:rPr>
              <a:t>A páciens és a védőnő találkozásának hatásai és következményei</a:t>
            </a:r>
          </a:p>
        </p:txBody>
      </p:sp>
    </p:spTree>
    <p:extLst>
      <p:ext uri="{BB962C8B-B14F-4D97-AF65-F5344CB8AC3E}">
        <p14:creationId xmlns:p14="http://schemas.microsoft.com/office/powerpoint/2010/main" val="726532338"/>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300636" y="1763080"/>
            <a:ext cx="8379151" cy="3046988"/>
          </a:xfrm>
          <a:prstGeom prst="rect">
            <a:avLst/>
          </a:prstGeom>
          <a:noFill/>
        </p:spPr>
        <p:txBody>
          <a:bodyPr wrap="square" rtlCol="0">
            <a:spAutoFit/>
          </a:bodyPr>
          <a:lstStyle/>
          <a:p>
            <a:pPr algn="just"/>
            <a:r>
              <a:rPr lang="hu-HU" sz="1600" dirty="0"/>
              <a:t>Fontos szempont a kliens elégedettsége és a további bizalom megalapozása a védőnői tevékenység sikere érdekében. </a:t>
            </a:r>
          </a:p>
          <a:p>
            <a:pPr algn="just"/>
            <a:r>
              <a:rPr lang="hu-HU" sz="1600" dirty="0"/>
              <a:t>Ma az egészségügyi ellátásban számtalan rossz példát lehet még mindig látni az orvos-beteg, illetve az egészségügyi dolgozók-betegek kapcsolatában. </a:t>
            </a:r>
          </a:p>
          <a:p>
            <a:pPr algn="just"/>
            <a:r>
              <a:rPr lang="hu-HU" sz="1600" dirty="0"/>
              <a:t>Ne kövessük ezt a gyakorlatot akkor sem, ha azt „racionálisnak”, „időt spórolónak” stb. gondolunk, s ha velünk is így bánnak gyakran mások. </a:t>
            </a:r>
          </a:p>
          <a:p>
            <a:pPr algn="just"/>
            <a:endParaRPr lang="hu-HU" sz="1600" dirty="0"/>
          </a:p>
          <a:p>
            <a:pPr algn="just"/>
            <a:r>
              <a:rPr lang="hu-HU" sz="1600" dirty="0"/>
              <a:t>A </a:t>
            </a:r>
            <a:r>
              <a:rPr lang="hu-HU" sz="1600" i="1" dirty="0"/>
              <a:t>meggyőző közlésnek nem lehet része</a:t>
            </a:r>
            <a:endParaRPr lang="hu-HU" sz="1600" dirty="0"/>
          </a:p>
          <a:p>
            <a:pPr marL="285750" indent="-285750" algn="just">
              <a:buFont typeface="Arial" panose="020B0604020202020204" pitchFamily="34" charset="0"/>
              <a:buChar char="•"/>
            </a:pPr>
            <a:r>
              <a:rPr lang="hu-HU" sz="1600" dirty="0"/>
              <a:t>a szakmai fölény hangsúlyozása („én tudom, hogy mi a jó a páciensnek, nekem van ehhez megfelelő szaktudásom”), valamint</a:t>
            </a:r>
          </a:p>
          <a:p>
            <a:pPr marL="285750" indent="-285750" algn="just">
              <a:buFont typeface="Arial" panose="020B0604020202020204" pitchFamily="34" charset="0"/>
              <a:buChar char="•"/>
            </a:pPr>
            <a:r>
              <a:rPr lang="hu-HU" sz="1600" dirty="0"/>
              <a:t>a szűrővizsgálat nem vállalása esetén a negatív következményekkel (pl. súlyos betegséggel, korai halállal) való riogatás.</a:t>
            </a:r>
          </a:p>
        </p:txBody>
      </p:sp>
      <p:sp>
        <p:nvSpPr>
          <p:cNvPr id="9" name="Szövegdoboz 8">
            <a:extLst>
              <a:ext uri="{FF2B5EF4-FFF2-40B4-BE49-F238E27FC236}">
                <a16:creationId xmlns:a16="http://schemas.microsoft.com/office/drawing/2014/main" id="{8DE8EE5D-F9E6-464D-9CEA-18C9A6ED689E}"/>
              </a:ext>
            </a:extLst>
          </p:cNvPr>
          <p:cNvSpPr txBox="1"/>
          <p:nvPr/>
        </p:nvSpPr>
        <p:spPr>
          <a:xfrm>
            <a:off x="242460" y="1259246"/>
            <a:ext cx="8280920" cy="369332"/>
          </a:xfrm>
          <a:prstGeom prst="rect">
            <a:avLst/>
          </a:prstGeom>
          <a:noFill/>
        </p:spPr>
        <p:txBody>
          <a:bodyPr wrap="square" rtlCol="0">
            <a:spAutoFit/>
          </a:bodyPr>
          <a:lstStyle/>
          <a:p>
            <a:r>
              <a:rPr lang="hu-HU" dirty="0">
                <a:solidFill>
                  <a:srgbClr val="0070C0"/>
                </a:solidFill>
              </a:rPr>
              <a:t>A páciens és a védőnő találkozásának szabályai</a:t>
            </a:r>
          </a:p>
        </p:txBody>
      </p:sp>
    </p:spTree>
    <p:extLst>
      <p:ext uri="{BB962C8B-B14F-4D97-AF65-F5344CB8AC3E}">
        <p14:creationId xmlns:p14="http://schemas.microsoft.com/office/powerpoint/2010/main" val="2273558647"/>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323528" y="1722049"/>
            <a:ext cx="8379151" cy="3970318"/>
          </a:xfrm>
          <a:prstGeom prst="rect">
            <a:avLst/>
          </a:prstGeom>
          <a:noFill/>
        </p:spPr>
        <p:txBody>
          <a:bodyPr wrap="square" rtlCol="0">
            <a:spAutoFit/>
          </a:bodyPr>
          <a:lstStyle/>
          <a:p>
            <a:pPr algn="just"/>
            <a:r>
              <a:rPr lang="hu-HU" sz="1400" dirty="0"/>
              <a:t>A védőnő egészségnevelő tevékenysége támogatja a nővédelmi prevenciós feladatok megvalósulását. Célszerű megfelelő eszközökkel és hatékony csatornákon át népszerűsíteni a szűrést, mint egyfajta szolgáltatást.</a:t>
            </a:r>
          </a:p>
          <a:p>
            <a:pPr algn="just"/>
            <a:endParaRPr lang="hu-HU" sz="1400" dirty="0"/>
          </a:p>
          <a:p>
            <a:pPr algn="just"/>
            <a:r>
              <a:rPr lang="hu-HU" sz="1400" dirty="0"/>
              <a:t>Módszerei lehetnek audiovizuális eszközök, nyomtatott és elektronikus formátumú kiadványok, ismeretterjesztő, információközlő füzetek, szórólapok, személyes hangú, névre szóló levelek, plakátok.</a:t>
            </a:r>
          </a:p>
          <a:p>
            <a:pPr marL="742950" lvl="1" indent="-285750" algn="just">
              <a:buFont typeface="Arial" panose="020B0604020202020204" pitchFamily="34" charset="0"/>
              <a:buChar char="•"/>
            </a:pPr>
            <a:endParaRPr lang="hu-HU" sz="1400" dirty="0"/>
          </a:p>
          <a:p>
            <a:pPr algn="just"/>
            <a:r>
              <a:rPr lang="hu-HU" sz="1400" dirty="0"/>
              <a:t>Az ismeretterjesztő anyagok kihelyezhetők kültéri vagy háziorvosi rendelőbe, védőnői tanácsadóba, gyógyszertárakba, munkahelyekre. </a:t>
            </a:r>
          </a:p>
          <a:p>
            <a:pPr algn="just"/>
            <a:endParaRPr lang="hu-HU" sz="1400" dirty="0"/>
          </a:p>
          <a:p>
            <a:pPr algn="just"/>
            <a:r>
              <a:rPr lang="hu-HU" sz="1400" dirty="0"/>
              <a:t>Az egészségnevelés a tömegkommunikáció eszközeivel (hangosbemondó vagy kábeltelevízió) és személyes ráhatással bír a szűrés társadalmi elfogadottságára. </a:t>
            </a:r>
          </a:p>
          <a:p>
            <a:pPr algn="just"/>
            <a:endParaRPr lang="hu-HU" sz="1400" dirty="0"/>
          </a:p>
          <a:p>
            <a:pPr algn="just"/>
            <a:r>
              <a:rPr lang="hu-HU" sz="1400" dirty="0"/>
              <a:t>A cél, hogy a célcsoport minél nagyobb körben vegye igénybe a szűrést. Az üzenet megfogalmazásánál vegye figyelembe a célcsoport szociológiai, gazdasági, kulturális különbözőségeit! </a:t>
            </a:r>
          </a:p>
          <a:p>
            <a:pPr algn="just"/>
            <a:endParaRPr lang="hu-HU" sz="1400" dirty="0"/>
          </a:p>
          <a:p>
            <a:pPr algn="just"/>
            <a:r>
              <a:rPr lang="hu-HU" sz="1400" dirty="0"/>
              <a:t>A céllakosság személyes döntés alapján a felkínált szolgáltatást ezáltal nagyobb arányban veszi igénybe. A népesség „egészség kultúrája” javul és a jövőre irányuló gondolkodási készség fejlődik.</a:t>
            </a:r>
          </a:p>
        </p:txBody>
      </p:sp>
      <p:sp>
        <p:nvSpPr>
          <p:cNvPr id="9" name="Szövegdoboz 8">
            <a:extLst>
              <a:ext uri="{FF2B5EF4-FFF2-40B4-BE49-F238E27FC236}">
                <a16:creationId xmlns:a16="http://schemas.microsoft.com/office/drawing/2014/main" id="{8DE8EE5D-F9E6-464D-9CEA-18C9A6ED689E}"/>
              </a:ext>
            </a:extLst>
          </p:cNvPr>
          <p:cNvSpPr txBox="1"/>
          <p:nvPr/>
        </p:nvSpPr>
        <p:spPr>
          <a:xfrm>
            <a:off x="242460" y="1236505"/>
            <a:ext cx="8280920" cy="369332"/>
          </a:xfrm>
          <a:prstGeom prst="rect">
            <a:avLst/>
          </a:prstGeom>
          <a:noFill/>
        </p:spPr>
        <p:txBody>
          <a:bodyPr wrap="square" rtlCol="0">
            <a:spAutoFit/>
          </a:bodyPr>
          <a:lstStyle/>
          <a:p>
            <a:r>
              <a:rPr lang="hu-HU" dirty="0">
                <a:solidFill>
                  <a:srgbClr val="0070C0"/>
                </a:solidFill>
              </a:rPr>
              <a:t>Kommunikáció a méhnyakszűrés népszerűsítésére</a:t>
            </a:r>
          </a:p>
        </p:txBody>
      </p:sp>
    </p:spTree>
    <p:extLst>
      <p:ext uri="{BB962C8B-B14F-4D97-AF65-F5344CB8AC3E}">
        <p14:creationId xmlns:p14="http://schemas.microsoft.com/office/powerpoint/2010/main" val="3849233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000"/>
                                        <p:tgtEl>
                                          <p:spTgt spid="7">
                                            <p:txEl>
                                              <p:pRg st="4" end="4"/>
                                            </p:txEl>
                                          </p:spTgt>
                                        </p:tgtEl>
                                      </p:cBhvr>
                                    </p:animEffect>
                                    <p:anim calcmode="lin" valueType="num">
                                      <p:cBhvr>
                                        <p:cTn id="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1000"/>
                                        <p:tgtEl>
                                          <p:spTgt spid="7">
                                            <p:txEl>
                                              <p:pRg st="6" end="6"/>
                                            </p:txEl>
                                          </p:spTgt>
                                        </p:tgtEl>
                                      </p:cBhvr>
                                    </p:animEffect>
                                    <p:anim calcmode="lin" valueType="num">
                                      <p:cBhvr>
                                        <p:cTn id="1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1000"/>
                                        <p:tgtEl>
                                          <p:spTgt spid="7">
                                            <p:txEl>
                                              <p:pRg st="8" end="8"/>
                                            </p:txEl>
                                          </p:spTgt>
                                        </p:tgtEl>
                                      </p:cBhvr>
                                    </p:animEffect>
                                    <p:anim calcmode="lin" valueType="num">
                                      <p:cBhvr>
                                        <p:cTn id="1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10" end="10"/>
                                            </p:txEl>
                                          </p:spTgt>
                                        </p:tgtEl>
                                        <p:attrNameLst>
                                          <p:attrName>style.visibility</p:attrName>
                                        </p:attrNameLst>
                                      </p:cBhvr>
                                      <p:to>
                                        <p:strVal val="visible"/>
                                      </p:to>
                                    </p:set>
                                    <p:animEffect transition="in" filter="fade">
                                      <p:cBhvr>
                                        <p:cTn id="22" dur="1000"/>
                                        <p:tgtEl>
                                          <p:spTgt spid="7">
                                            <p:txEl>
                                              <p:pRg st="10" end="10"/>
                                            </p:txEl>
                                          </p:spTgt>
                                        </p:tgtEl>
                                      </p:cBhvr>
                                    </p:animEffect>
                                    <p:anim calcmode="lin" valueType="num">
                                      <p:cBhvr>
                                        <p:cTn id="2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084451" cy="864096"/>
          </a:xfrm>
        </p:spPr>
        <p:txBody>
          <a:bodyPr>
            <a:normAutofit/>
          </a:bodyPr>
          <a:lstStyle/>
          <a:p>
            <a:r>
              <a:rPr lang="hu-HU" dirty="0"/>
              <a:t>1. A népegészségügyi célú méhnyakszűrés elméleti háttere</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2" name="Szövegdoboz 1"/>
          <p:cNvSpPr txBox="1"/>
          <p:nvPr/>
        </p:nvSpPr>
        <p:spPr>
          <a:xfrm>
            <a:off x="323528" y="1444134"/>
            <a:ext cx="4032448" cy="369332"/>
          </a:xfrm>
          <a:prstGeom prst="rect">
            <a:avLst/>
          </a:prstGeom>
          <a:noFill/>
        </p:spPr>
        <p:txBody>
          <a:bodyPr wrap="square" rtlCol="0">
            <a:spAutoFit/>
          </a:bodyPr>
          <a:lstStyle/>
          <a:p>
            <a:r>
              <a:rPr lang="hu-HU" dirty="0">
                <a:solidFill>
                  <a:srgbClr val="0070C0"/>
                </a:solidFill>
              </a:rPr>
              <a:t>A méhnyakrák epidemiológiája I.</a:t>
            </a:r>
          </a:p>
        </p:txBody>
      </p:sp>
      <p:sp>
        <p:nvSpPr>
          <p:cNvPr id="3" name="Szövegdoboz 2"/>
          <p:cNvSpPr txBox="1"/>
          <p:nvPr/>
        </p:nvSpPr>
        <p:spPr>
          <a:xfrm>
            <a:off x="338307" y="1813466"/>
            <a:ext cx="8084451" cy="738664"/>
          </a:xfrm>
          <a:prstGeom prst="rect">
            <a:avLst/>
          </a:prstGeom>
          <a:noFill/>
        </p:spPr>
        <p:txBody>
          <a:bodyPr wrap="square" rtlCol="0">
            <a:spAutoFit/>
          </a:bodyPr>
          <a:lstStyle/>
          <a:p>
            <a:pPr algn="just"/>
            <a:r>
              <a:rPr lang="hu-HU" sz="1400" dirty="0"/>
              <a:t>Magyarországon a méhnyakrák nem tömegpusztító betegség. A méhnyakrák rosszindulatú daganata okozta halálozási arányszám 100 000 megfelelő lakosra jutó aránya, valamint a halálozások abszolút száma hazánkban a 9. helyre rangsorolja a megbetegedést. </a:t>
            </a:r>
          </a:p>
        </p:txBody>
      </p:sp>
      <p:pic>
        <p:nvPicPr>
          <p:cNvPr id="7" name="Kép 6"/>
          <p:cNvPicPr>
            <a:picLocks noChangeAspect="1"/>
          </p:cNvPicPr>
          <p:nvPr/>
        </p:nvPicPr>
        <p:blipFill>
          <a:blip r:embed="rId3"/>
          <a:stretch>
            <a:fillRect/>
          </a:stretch>
        </p:blipFill>
        <p:spPr>
          <a:xfrm>
            <a:off x="447989" y="2745006"/>
            <a:ext cx="6328633" cy="2922072"/>
          </a:xfrm>
          <a:prstGeom prst="rect">
            <a:avLst/>
          </a:prstGeom>
        </p:spPr>
      </p:pic>
      <p:sp>
        <p:nvSpPr>
          <p:cNvPr id="9" name="Szövegdoboz 8"/>
          <p:cNvSpPr txBox="1"/>
          <p:nvPr/>
        </p:nvSpPr>
        <p:spPr>
          <a:xfrm>
            <a:off x="6960829" y="3471438"/>
            <a:ext cx="1643619" cy="1554272"/>
          </a:xfrm>
          <a:prstGeom prst="rect">
            <a:avLst/>
          </a:prstGeom>
          <a:noFill/>
        </p:spPr>
        <p:txBody>
          <a:bodyPr wrap="square" rtlCol="0">
            <a:spAutoFit/>
          </a:bodyPr>
          <a:lstStyle/>
          <a:p>
            <a:r>
              <a:rPr lang="hu-HU" sz="1100" i="1" dirty="0"/>
              <a:t>1. táblázat: A főbb daganatos megbetegedésekből eredő halálozások alakulása nők körében Magyarországon (Forrás: KSH, 2015)</a:t>
            </a:r>
          </a:p>
          <a:p>
            <a:endParaRPr lang="hu-HU" dirty="0"/>
          </a:p>
        </p:txBody>
      </p:sp>
    </p:spTree>
    <p:extLst>
      <p:ext uri="{BB962C8B-B14F-4D97-AF65-F5344CB8AC3E}">
        <p14:creationId xmlns:p14="http://schemas.microsoft.com/office/powerpoint/2010/main" val="1261648269"/>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866887"/>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330633" y="1998110"/>
            <a:ext cx="8417832" cy="3554819"/>
          </a:xfrm>
          <a:prstGeom prst="rect">
            <a:avLst/>
          </a:prstGeom>
          <a:noFill/>
        </p:spPr>
        <p:txBody>
          <a:bodyPr wrap="square" rtlCol="0">
            <a:spAutoFit/>
          </a:bodyPr>
          <a:lstStyle/>
          <a:p>
            <a:pPr marL="285750" indent="-285750" algn="just">
              <a:buFont typeface="Arial" panose="020B0604020202020204" pitchFamily="34" charset="0"/>
              <a:buChar char="•"/>
            </a:pPr>
            <a:r>
              <a:rPr lang="hu-HU" sz="1500" dirty="0"/>
              <a:t>Javítsa a daganatos betegséggel kapcsolatos társadalomba rögzült, nyomasztó, kedvezőtlen képet és korrigálja a téves felfogásokat és hiedelmeket,</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tudatosítsa a daganat korai felismerésének és korai kezelésének előnyeit,</a:t>
            </a:r>
          </a:p>
          <a:p>
            <a:pPr algn="just"/>
            <a:endParaRPr lang="hu-HU" sz="1500" dirty="0"/>
          </a:p>
          <a:p>
            <a:pPr marL="285750" indent="-285750" algn="just">
              <a:buFont typeface="Arial" panose="020B0604020202020204" pitchFamily="34" charset="0"/>
              <a:buChar char="•"/>
            </a:pPr>
            <a:r>
              <a:rPr lang="hu-HU" sz="1500" dirty="0"/>
              <a:t>hívja fel a nők figyelmét, hogy éljenek a felkínált szűrési lehetőséggel,</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ismertesse a szűrésre jogosulttal a szűrővizsgálat folyamatát, az esetleges tisztázó vizsgálatok mibenlétét,</a:t>
            </a:r>
          </a:p>
          <a:p>
            <a:pPr algn="just"/>
            <a:endParaRPr lang="hu-HU" sz="1500" dirty="0"/>
          </a:p>
          <a:p>
            <a:pPr marL="285750" indent="-285750" algn="just">
              <a:buFont typeface="Arial" panose="020B0604020202020204" pitchFamily="34" charset="0"/>
              <a:buChar char="•"/>
            </a:pPr>
            <a:r>
              <a:rPr lang="hu-HU" sz="1500" dirty="0"/>
              <a:t>tájékoztasson a vizsgálat előnyeiről, korlátairól és nemkívánatos orvosi és lélektani mellékhatásairól,</a:t>
            </a:r>
          </a:p>
          <a:p>
            <a:pPr marL="285750" indent="-285750" algn="just">
              <a:buFont typeface="Arial" panose="020B0604020202020204" pitchFamily="34" charset="0"/>
              <a:buChar char="•"/>
            </a:pPr>
            <a:endParaRPr lang="hu-HU" sz="1500" dirty="0"/>
          </a:p>
          <a:p>
            <a:pPr marL="285750" indent="-285750" algn="just">
              <a:buFont typeface="Arial" panose="020B0604020202020204" pitchFamily="34" charset="0"/>
              <a:buChar char="•"/>
            </a:pPr>
            <a:r>
              <a:rPr lang="hu-HU" sz="1500" dirty="0"/>
              <a:t>tájékoztasson a betegség kialakulásában szerepet játszó rizikótényezők szerepéről, azok elkerülésének lehetőségéről, az ehhez kapcsolódó egészségügyi szolgáltatásokról.</a:t>
            </a:r>
          </a:p>
        </p:txBody>
      </p:sp>
      <p:sp>
        <p:nvSpPr>
          <p:cNvPr id="9" name="Szövegdoboz 8">
            <a:extLst>
              <a:ext uri="{FF2B5EF4-FFF2-40B4-BE49-F238E27FC236}">
                <a16:creationId xmlns:a16="http://schemas.microsoft.com/office/drawing/2014/main" id="{8DE8EE5D-F9E6-464D-9CEA-18C9A6ED689E}"/>
              </a:ext>
            </a:extLst>
          </p:cNvPr>
          <p:cNvSpPr txBox="1"/>
          <p:nvPr/>
        </p:nvSpPr>
        <p:spPr>
          <a:xfrm>
            <a:off x="330632" y="1402550"/>
            <a:ext cx="8280920" cy="369332"/>
          </a:xfrm>
          <a:prstGeom prst="rect">
            <a:avLst/>
          </a:prstGeom>
          <a:noFill/>
        </p:spPr>
        <p:txBody>
          <a:bodyPr wrap="square" rtlCol="0">
            <a:spAutoFit/>
          </a:bodyPr>
          <a:lstStyle/>
          <a:p>
            <a:r>
              <a:rPr lang="hu-HU" dirty="0">
                <a:solidFill>
                  <a:srgbClr val="0070C0"/>
                </a:solidFill>
              </a:rPr>
              <a:t>A szűrővizsgálathoz kapcsolódó egészségfejlesztés feladata</a:t>
            </a:r>
          </a:p>
        </p:txBody>
      </p:sp>
    </p:spTree>
    <p:extLst>
      <p:ext uri="{BB962C8B-B14F-4D97-AF65-F5344CB8AC3E}">
        <p14:creationId xmlns:p14="http://schemas.microsoft.com/office/powerpoint/2010/main" val="31954422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000"/>
                                        <p:tgtEl>
                                          <p:spTgt spid="7">
                                            <p:txEl>
                                              <p:pRg st="4" end="4"/>
                                            </p:txEl>
                                          </p:spTgt>
                                        </p:tgtEl>
                                      </p:cBhvr>
                                    </p:animEffect>
                                    <p:anim calcmode="lin" valueType="num">
                                      <p:cBhvr>
                                        <p:cTn id="1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1000"/>
                                        <p:tgtEl>
                                          <p:spTgt spid="7">
                                            <p:txEl>
                                              <p:pRg st="6" end="6"/>
                                            </p:txEl>
                                          </p:spTgt>
                                        </p:tgtEl>
                                      </p:cBhvr>
                                    </p:animEffect>
                                    <p:anim calcmode="lin" valueType="num">
                                      <p:cBhvr>
                                        <p:cTn id="2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1000"/>
                                        <p:tgtEl>
                                          <p:spTgt spid="7">
                                            <p:txEl>
                                              <p:pRg st="8" end="8"/>
                                            </p:txEl>
                                          </p:spTgt>
                                        </p:tgtEl>
                                      </p:cBhvr>
                                    </p:animEffect>
                                    <p:anim calcmode="lin" valueType="num">
                                      <p:cBhvr>
                                        <p:cTn id="2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1000"/>
                                        <p:tgtEl>
                                          <p:spTgt spid="7">
                                            <p:txEl>
                                              <p:pRg st="10" end="10"/>
                                            </p:txEl>
                                          </p:spTgt>
                                        </p:tgtEl>
                                      </p:cBhvr>
                                    </p:animEffect>
                                    <p:anim calcmode="lin" valueType="num">
                                      <p:cBhvr>
                                        <p:cTn id="3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267109" y="2132856"/>
            <a:ext cx="8487003" cy="3093154"/>
          </a:xfrm>
          <a:prstGeom prst="rect">
            <a:avLst/>
          </a:prstGeom>
          <a:noFill/>
        </p:spPr>
        <p:txBody>
          <a:bodyPr wrap="square" rtlCol="0">
            <a:spAutoFit/>
          </a:bodyPr>
          <a:lstStyle/>
          <a:p>
            <a:pPr algn="just"/>
            <a:r>
              <a:rPr lang="hu-HU" sz="1500" dirty="0"/>
              <a:t>Az egészségnevelés „üzenet” tartalmazhat általános és konkrét egészség-megőrzési tanácsokat, eligazítást, a felmerülő kérdésekkel kapcsolatban. A részletes, pontos felvilágosítás, mely mindig figyelembe veszi a gondozott szociális és kulturális sajátosságait és lehetőségeit oldja a szorongást.</a:t>
            </a:r>
          </a:p>
          <a:p>
            <a:pPr algn="just"/>
            <a:endParaRPr lang="hu-HU" sz="1500" dirty="0"/>
          </a:p>
          <a:p>
            <a:pPr algn="just"/>
            <a:r>
              <a:rPr lang="hu-HU" sz="1500" dirty="0"/>
              <a:t>Civil szervezetek, egészség klub programok segíthetik a női lakosság meggyőzését a szűrésben való részvételhez.</a:t>
            </a:r>
          </a:p>
          <a:p>
            <a:pPr algn="just"/>
            <a:endParaRPr lang="hu-HU" sz="1500" dirty="0"/>
          </a:p>
          <a:p>
            <a:pPr algn="just"/>
            <a:r>
              <a:rPr lang="hu-HU" sz="1500" dirty="0"/>
              <a:t>Egészségnevelés téma alapját adhatja a Három nő című film, mely valós történeteken alapul, részben kitalált szereplőkkel készült.</a:t>
            </a:r>
          </a:p>
          <a:p>
            <a:pPr algn="just"/>
            <a:endParaRPr lang="hu-HU" sz="1500" dirty="0"/>
          </a:p>
          <a:p>
            <a:pPr algn="just"/>
            <a:r>
              <a:rPr lang="hu-HU" sz="1500" dirty="0"/>
              <a:t>A Három nő film alábbi linken érhető el:</a:t>
            </a:r>
          </a:p>
          <a:p>
            <a:pPr algn="just"/>
            <a:r>
              <a:rPr lang="hu-HU" sz="1500" u="sng" dirty="0">
                <a:hlinkClick r:id="rId3"/>
              </a:rPr>
              <a:t>https://www.youtube.com/watch?v=RbYhRUudH0k&amp;feature=youtu.be</a:t>
            </a:r>
            <a:endParaRPr lang="hu-HU" sz="1500" dirty="0"/>
          </a:p>
        </p:txBody>
      </p:sp>
      <p:sp>
        <p:nvSpPr>
          <p:cNvPr id="9" name="Szövegdoboz 8">
            <a:extLst>
              <a:ext uri="{FF2B5EF4-FFF2-40B4-BE49-F238E27FC236}">
                <a16:creationId xmlns:a16="http://schemas.microsoft.com/office/drawing/2014/main" id="{8DE8EE5D-F9E6-464D-9CEA-18C9A6ED689E}"/>
              </a:ext>
            </a:extLst>
          </p:cNvPr>
          <p:cNvSpPr txBox="1"/>
          <p:nvPr/>
        </p:nvSpPr>
        <p:spPr>
          <a:xfrm>
            <a:off x="261460" y="1581792"/>
            <a:ext cx="8280920" cy="369332"/>
          </a:xfrm>
          <a:prstGeom prst="rect">
            <a:avLst/>
          </a:prstGeom>
          <a:noFill/>
        </p:spPr>
        <p:txBody>
          <a:bodyPr wrap="square" rtlCol="0">
            <a:spAutoFit/>
          </a:bodyPr>
          <a:lstStyle/>
          <a:p>
            <a:r>
              <a:rPr lang="hu-HU" dirty="0">
                <a:solidFill>
                  <a:srgbClr val="0070C0"/>
                </a:solidFill>
              </a:rPr>
              <a:t>Kommunikáció a lakosság ösztönzésére, tájékoztatására</a:t>
            </a:r>
          </a:p>
        </p:txBody>
      </p:sp>
    </p:spTree>
    <p:extLst>
      <p:ext uri="{BB962C8B-B14F-4D97-AF65-F5344CB8AC3E}">
        <p14:creationId xmlns:p14="http://schemas.microsoft.com/office/powerpoint/2010/main" val="3881411562"/>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34EF1DDB-1C81-4D98-8961-B2FA5C6C100F}"/>
              </a:ext>
            </a:extLst>
          </p:cNvPr>
          <p:cNvPicPr>
            <a:picLocks noChangeAspect="1"/>
          </p:cNvPicPr>
          <p:nvPr/>
        </p:nvPicPr>
        <p:blipFill>
          <a:blip r:embed="rId3"/>
          <a:stretch>
            <a:fillRect/>
          </a:stretch>
        </p:blipFill>
        <p:spPr>
          <a:xfrm>
            <a:off x="5868144" y="5948507"/>
            <a:ext cx="3182247" cy="934897"/>
          </a:xfrm>
          <a:prstGeom prst="rect">
            <a:avLst/>
          </a:prstGeom>
        </p:spPr>
      </p:pic>
      <p:sp>
        <p:nvSpPr>
          <p:cNvPr id="2" name="Cím 1">
            <a:extLst>
              <a:ext uri="{FF2B5EF4-FFF2-40B4-BE49-F238E27FC236}">
                <a16:creationId xmlns:a16="http://schemas.microsoft.com/office/drawing/2014/main" id="{17AA49C7-32F0-4B2F-8720-E794F0252F22}"/>
              </a:ext>
            </a:extLst>
          </p:cNvPr>
          <p:cNvSpPr>
            <a:spLocks noGrp="1"/>
          </p:cNvSpPr>
          <p:nvPr>
            <p:ph type="title"/>
          </p:nvPr>
        </p:nvSpPr>
        <p:spPr>
          <a:xfrm>
            <a:off x="416297" y="116632"/>
            <a:ext cx="8404175" cy="936104"/>
          </a:xfrm>
        </p:spPr>
        <p:txBody>
          <a:bodyPr>
            <a:normAutofit/>
          </a:bodyPr>
          <a:lstStyle/>
          <a:p>
            <a:r>
              <a:rPr lang="hu-HU" dirty="0"/>
              <a:t>4. A védőnő szerepe a népegészségügyi célú méhnyakszűrés szervezésében</a:t>
            </a:r>
          </a:p>
        </p:txBody>
      </p:sp>
      <p:sp>
        <p:nvSpPr>
          <p:cNvPr id="3" name="Tartalom helye 2">
            <a:extLst>
              <a:ext uri="{FF2B5EF4-FFF2-40B4-BE49-F238E27FC236}">
                <a16:creationId xmlns:a16="http://schemas.microsoft.com/office/drawing/2014/main" id="{0761E4A5-D533-4679-9D33-6DA35028BF0F}"/>
              </a:ext>
            </a:extLst>
          </p:cNvPr>
          <p:cNvSpPr>
            <a:spLocks noGrp="1"/>
          </p:cNvSpPr>
          <p:nvPr>
            <p:ph idx="1"/>
          </p:nvPr>
        </p:nvSpPr>
        <p:spPr>
          <a:xfrm>
            <a:off x="419389" y="1916831"/>
            <a:ext cx="8420624" cy="4176465"/>
          </a:xfrm>
        </p:spPr>
        <p:txBody>
          <a:bodyPr>
            <a:normAutofit/>
          </a:bodyPr>
          <a:lstStyle/>
          <a:p>
            <a:pPr algn="just"/>
            <a:r>
              <a:rPr lang="hu-HU" sz="1450" dirty="0"/>
              <a:t>Minden esetben a meggyőző kommunikáció a hatékony, tájékoztatás során a meggyőzésnek kell mindig elsődlegesnek lenni, nem a rábeszélésnek.</a:t>
            </a:r>
          </a:p>
          <a:p>
            <a:pPr algn="just"/>
            <a:r>
              <a:rPr lang="hu-HU" sz="1450" dirty="0"/>
              <a:t>Fontos a pontos tájékoztatás. </a:t>
            </a:r>
          </a:p>
          <a:p>
            <a:pPr algn="just"/>
            <a:r>
              <a:rPr lang="hu-HU" sz="1450" dirty="0"/>
              <a:t>A szűrésen való megjelenés fontosságára hívja fel a páciens figyelmét, attól függetlenül, hogy orvoshoz vagy védőnőhöz szeretne menni, az is a védőnő sikere, ha a hölgy a nőgyógyászt választja. </a:t>
            </a:r>
          </a:p>
          <a:p>
            <a:pPr algn="just"/>
            <a:r>
              <a:rPr lang="hu-HU" sz="1450" dirty="0"/>
              <a:t>Beszéljen a méhnyakrák megbetegedésről.</a:t>
            </a:r>
          </a:p>
          <a:p>
            <a:pPr algn="just"/>
            <a:r>
              <a:rPr lang="hu-HU" sz="1450" dirty="0"/>
              <a:t>Beszéljen a szűrési lehetőségekről, szűrés fontosságáról, céljáról, menetéről.</a:t>
            </a:r>
          </a:p>
          <a:p>
            <a:pPr algn="just"/>
            <a:r>
              <a:rPr lang="hu-HU" sz="1450" dirty="0"/>
              <a:t>Fontos a megfelelő tájékoztatás a két szűrés különbségéről, mert akkor van lehetősége a szűrendő nőnek választani, ha megkapja a pontos információkat. A komplex vizsgálat tartalmazza a külső nemi szervek megtekintését, hüvelyi feltárásban végzett citológiai mintavételt, </a:t>
            </a:r>
            <a:r>
              <a:rPr lang="hu-HU" sz="1450" dirty="0" err="1"/>
              <a:t>kolposzkópos</a:t>
            </a:r>
            <a:r>
              <a:rPr lang="hu-HU" sz="1450" dirty="0"/>
              <a:t> vizsgálatot (ecetsav-próba, Schiller féle jódpróba), </a:t>
            </a:r>
            <a:r>
              <a:rPr lang="hu-HU" sz="1450" dirty="0" err="1"/>
              <a:t>bimanuális</a:t>
            </a:r>
            <a:r>
              <a:rPr lang="hu-HU" sz="1450" dirty="0"/>
              <a:t> vizsgálatot és az emlők </a:t>
            </a:r>
            <a:r>
              <a:rPr lang="hu-HU" sz="1450" dirty="0" err="1"/>
              <a:t>tapintásos</a:t>
            </a:r>
            <a:r>
              <a:rPr lang="hu-HU" sz="1450" dirty="0"/>
              <a:t> vizsgálatát. </a:t>
            </a:r>
          </a:p>
          <a:p>
            <a:pPr algn="just"/>
            <a:r>
              <a:rPr lang="hu-HU" sz="1450" dirty="0"/>
              <a:t>Említse meg, hogy a vizsgálathoz le kell majd vetkőzni, így olyan öltözéket célszerű választani, amit nem kell hosszasan gombolgatni, ami gyorsan le- és felvehető. A nő kényelmes ruházatot és alsóneműt viseljen. </a:t>
            </a:r>
          </a:p>
          <a:p>
            <a:pPr algn="just"/>
            <a:r>
              <a:rPr lang="hu-HU" sz="1450" dirty="0"/>
              <a:t>Kenetvételt menstruáció alatt nem lehet végezni.</a:t>
            </a:r>
            <a:endParaRPr lang="hu-HU" sz="1600" dirty="0">
              <a:solidFill>
                <a:srgbClr val="FF0000"/>
              </a:solidFill>
            </a:endParaRPr>
          </a:p>
        </p:txBody>
      </p:sp>
      <p:sp>
        <p:nvSpPr>
          <p:cNvPr id="5" name="Szövegdoboz 4">
            <a:extLst>
              <a:ext uri="{FF2B5EF4-FFF2-40B4-BE49-F238E27FC236}">
                <a16:creationId xmlns:a16="http://schemas.microsoft.com/office/drawing/2014/main" id="{D22E1FBB-6F1E-495F-B9C9-EF61A9E38385}"/>
              </a:ext>
            </a:extLst>
          </p:cNvPr>
          <p:cNvSpPr txBox="1"/>
          <p:nvPr/>
        </p:nvSpPr>
        <p:spPr>
          <a:xfrm>
            <a:off x="419389" y="1371816"/>
            <a:ext cx="6908456" cy="369332"/>
          </a:xfrm>
          <a:prstGeom prst="rect">
            <a:avLst/>
          </a:prstGeom>
          <a:noFill/>
        </p:spPr>
        <p:txBody>
          <a:bodyPr wrap="square" rtlCol="0">
            <a:spAutoFit/>
          </a:bodyPr>
          <a:lstStyle/>
          <a:p>
            <a:r>
              <a:rPr lang="hu-HU" dirty="0">
                <a:solidFill>
                  <a:srgbClr val="0070C0"/>
                </a:solidFill>
              </a:rPr>
              <a:t>Kommunikáció szűrés előtt, látogatás alkalmával I.</a:t>
            </a:r>
          </a:p>
        </p:txBody>
      </p:sp>
    </p:spTree>
    <p:extLst>
      <p:ext uri="{BB962C8B-B14F-4D97-AF65-F5344CB8AC3E}">
        <p14:creationId xmlns:p14="http://schemas.microsoft.com/office/powerpoint/2010/main" val="2659191852"/>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D1047F-B098-4C2F-9F22-30BF1E2C8A76}"/>
              </a:ext>
            </a:extLst>
          </p:cNvPr>
          <p:cNvSpPr>
            <a:spLocks noGrp="1"/>
          </p:cNvSpPr>
          <p:nvPr>
            <p:ph type="title"/>
          </p:nvPr>
        </p:nvSpPr>
        <p:spPr>
          <a:xfrm>
            <a:off x="447989" y="44624"/>
            <a:ext cx="8444491" cy="936104"/>
          </a:xfrm>
        </p:spPr>
        <p:txBody>
          <a:bodyPr>
            <a:normAutofit/>
          </a:bodyPr>
          <a:lstStyle/>
          <a:p>
            <a:r>
              <a:rPr lang="hu-HU" dirty="0"/>
              <a:t>4. A védőnő szerepe a népegészségügyi célú méhnyakszűrés szervezésében</a:t>
            </a:r>
          </a:p>
        </p:txBody>
      </p:sp>
      <p:sp>
        <p:nvSpPr>
          <p:cNvPr id="3" name="Tartalom helye 2">
            <a:extLst>
              <a:ext uri="{FF2B5EF4-FFF2-40B4-BE49-F238E27FC236}">
                <a16:creationId xmlns:a16="http://schemas.microsoft.com/office/drawing/2014/main" id="{B8C54380-1443-4A01-9FED-14A3B4A82E01}"/>
              </a:ext>
            </a:extLst>
          </p:cNvPr>
          <p:cNvSpPr>
            <a:spLocks noGrp="1"/>
          </p:cNvSpPr>
          <p:nvPr>
            <p:ph idx="1"/>
          </p:nvPr>
        </p:nvSpPr>
        <p:spPr>
          <a:xfrm>
            <a:off x="447989" y="1988838"/>
            <a:ext cx="8229600" cy="4732785"/>
          </a:xfrm>
        </p:spPr>
        <p:txBody>
          <a:bodyPr>
            <a:noAutofit/>
          </a:bodyPr>
          <a:lstStyle/>
          <a:p>
            <a:pPr algn="just"/>
            <a:r>
              <a:rPr lang="hu-HU" sz="1500" dirty="0"/>
              <a:t>Hívja fel a páciens figyelmét, hogy zuhanyozzon vagy </a:t>
            </a:r>
            <a:r>
              <a:rPr lang="hu-HU" sz="1500" dirty="0" err="1"/>
              <a:t>fürödjön</a:t>
            </a:r>
            <a:r>
              <a:rPr lang="hu-HU" sz="1500" dirty="0"/>
              <a:t> meg vizsgálat előtt. Tisztálkodásra lehetőleg csak szappant, tusfürdőt és vizet használjon. Vizsgálat előtt nem tanácsos a hüvely bemenet környékét </a:t>
            </a:r>
            <a:r>
              <a:rPr lang="hu-HU" sz="1500" dirty="0" err="1"/>
              <a:t>hintőporozni</a:t>
            </a:r>
            <a:r>
              <a:rPr lang="hu-HU" sz="1500" dirty="0"/>
              <a:t>, </a:t>
            </a:r>
            <a:r>
              <a:rPr lang="hu-HU" sz="1500" dirty="0" err="1"/>
              <a:t>bekrémezni</a:t>
            </a:r>
            <a:r>
              <a:rPr lang="hu-HU" sz="1500" dirty="0"/>
              <a:t> vagy egyéb kozmetikumot használni. Ne történjék hüvelyöblítés sem! </a:t>
            </a:r>
          </a:p>
          <a:p>
            <a:pPr algn="just"/>
            <a:r>
              <a:rPr lang="hu-HU" sz="1500" dirty="0"/>
              <a:t>Vizsgálat előtt 24 órával szexuális együttlét ne történjen! </a:t>
            </a:r>
          </a:p>
          <a:p>
            <a:pPr algn="just"/>
            <a:r>
              <a:rPr lang="hu-HU" sz="1500" dirty="0"/>
              <a:t>Vizsgálat előtt kérdéseket tehet majd fel a védőnő vagy az orvos, erre készítse fel a páciensét (régebbi betegség, a családban előfordult megbetegedések, arról, hogy mikor volt az első havi vérzés, és mikor volt a legutóbbi vérzés első napja). Vizsgálat előtt gondolja át ezeket az adatokat, hozza magával korábbi zárójelentéseit, menstruációs naptárát. </a:t>
            </a:r>
          </a:p>
          <a:p>
            <a:pPr algn="just"/>
            <a:r>
              <a:rPr lang="hu-HU" sz="1500" dirty="0"/>
              <a:t>Családtaggal való találkozáskor hagyjon elérhetőséget, és kérdezzen vissza, mikor alkalmas az újbóli felkeresés.  </a:t>
            </a:r>
          </a:p>
          <a:p>
            <a:pPr algn="just"/>
            <a:r>
              <a:rPr lang="hu-HU" sz="1500" dirty="0"/>
              <a:t>Valós információt csak a megszólított nőtől fogadjon el! </a:t>
            </a:r>
          </a:p>
          <a:p>
            <a:pPr algn="just"/>
            <a:r>
              <a:rPr lang="hu-HU" sz="1500" dirty="0"/>
              <a:t>Mindig hallgassa meg a szűrendő nőt, biztosítsa, arról, hogy van lehetősége kérdezni.</a:t>
            </a:r>
          </a:p>
        </p:txBody>
      </p:sp>
      <p:pic>
        <p:nvPicPr>
          <p:cNvPr id="4" name="Kép 3">
            <a:extLst>
              <a:ext uri="{FF2B5EF4-FFF2-40B4-BE49-F238E27FC236}">
                <a16:creationId xmlns:a16="http://schemas.microsoft.com/office/drawing/2014/main" id="{D46C6487-9FE0-44AF-9646-1CACABCA7B24}"/>
              </a:ext>
            </a:extLst>
          </p:cNvPr>
          <p:cNvPicPr>
            <a:picLocks noChangeAspect="1"/>
          </p:cNvPicPr>
          <p:nvPr/>
        </p:nvPicPr>
        <p:blipFill>
          <a:blip r:embed="rId2"/>
          <a:stretch>
            <a:fillRect/>
          </a:stretch>
        </p:blipFill>
        <p:spPr>
          <a:xfrm>
            <a:off x="5868144" y="5786728"/>
            <a:ext cx="3182247" cy="934897"/>
          </a:xfrm>
          <a:prstGeom prst="rect">
            <a:avLst/>
          </a:prstGeom>
        </p:spPr>
      </p:pic>
      <p:sp>
        <p:nvSpPr>
          <p:cNvPr id="5" name="Szövegdoboz 4">
            <a:extLst>
              <a:ext uri="{FF2B5EF4-FFF2-40B4-BE49-F238E27FC236}">
                <a16:creationId xmlns:a16="http://schemas.microsoft.com/office/drawing/2014/main" id="{B75206B9-3273-48F5-B562-B016F7CCB7F5}"/>
              </a:ext>
            </a:extLst>
          </p:cNvPr>
          <p:cNvSpPr txBox="1"/>
          <p:nvPr/>
        </p:nvSpPr>
        <p:spPr>
          <a:xfrm>
            <a:off x="412929" y="1412776"/>
            <a:ext cx="6908456" cy="369332"/>
          </a:xfrm>
          <a:prstGeom prst="rect">
            <a:avLst/>
          </a:prstGeom>
          <a:noFill/>
        </p:spPr>
        <p:txBody>
          <a:bodyPr wrap="square" rtlCol="0">
            <a:spAutoFit/>
          </a:bodyPr>
          <a:lstStyle/>
          <a:p>
            <a:r>
              <a:rPr lang="hu-HU" dirty="0">
                <a:solidFill>
                  <a:srgbClr val="0070C0"/>
                </a:solidFill>
              </a:rPr>
              <a:t>Kommunikáció szűrés előtt, látogatás alkalmával II.</a:t>
            </a:r>
          </a:p>
        </p:txBody>
      </p:sp>
    </p:spTree>
    <p:extLst>
      <p:ext uri="{BB962C8B-B14F-4D97-AF65-F5344CB8AC3E}">
        <p14:creationId xmlns:p14="http://schemas.microsoft.com/office/powerpoint/2010/main" val="3447255137"/>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4. A védőnő szerepe a népegészségügyi célú méhnyakszűrés szervezésében</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7" name="Szövegdoboz 6">
            <a:extLst>
              <a:ext uri="{FF2B5EF4-FFF2-40B4-BE49-F238E27FC236}">
                <a16:creationId xmlns:a16="http://schemas.microsoft.com/office/drawing/2014/main" id="{65E404AF-F4E8-42ED-83C2-2DC7A0F6A0D7}"/>
              </a:ext>
            </a:extLst>
          </p:cNvPr>
          <p:cNvSpPr txBox="1"/>
          <p:nvPr/>
        </p:nvSpPr>
        <p:spPr>
          <a:xfrm>
            <a:off x="261460" y="2110702"/>
            <a:ext cx="8487003" cy="3554819"/>
          </a:xfrm>
          <a:prstGeom prst="rect">
            <a:avLst/>
          </a:prstGeom>
          <a:noFill/>
        </p:spPr>
        <p:txBody>
          <a:bodyPr wrap="square" rtlCol="0">
            <a:spAutoFit/>
          </a:bodyPr>
          <a:lstStyle/>
          <a:p>
            <a:pPr algn="just"/>
            <a:r>
              <a:rPr lang="hu-HU" sz="1500" dirty="0">
                <a:solidFill>
                  <a:srgbClr val="00B050"/>
                </a:solidFill>
              </a:rPr>
              <a:t>A védőnői méhnyakszűrésen való részvételi arány növelése és az eredményesség érdekében együtt kell működni a társszakmákkal: a szűrésre jogosultak illetékes háziorvosával/háziorvosaival, a háziorvos munkatársaival (asszisztensek, ápolónők), a nőgyógyász szakorvosokkal.</a:t>
            </a:r>
            <a:r>
              <a:rPr lang="hu-HU" sz="1500" dirty="0"/>
              <a:t> Már a szűrési tevékenység megkezdéséről, a helyi szervezésről, és a szűrés kezdésének várható időpontjáról adjunk tájékoztatást számukra. Kérjük segítő támogatásukat a szűrendő nők tájékoztatásában. </a:t>
            </a:r>
          </a:p>
          <a:p>
            <a:pPr algn="just"/>
            <a:endParaRPr lang="hu-HU" sz="1500" dirty="0"/>
          </a:p>
          <a:p>
            <a:pPr algn="just"/>
            <a:r>
              <a:rPr lang="hu-HU" sz="1500" dirty="0"/>
              <a:t>A nőgyógyászati szakrendeléssel egyeztessünk, hogy a kiszűrt eseteket, illetve azon nőket, akiknél a védőnői méhnyakszűrés nem végezhető el, odairányíthatjuk-e, illetve milyen módon (pl. előzetes egyeztetés által). </a:t>
            </a:r>
          </a:p>
          <a:p>
            <a:pPr algn="just"/>
            <a:endParaRPr lang="hu-HU" sz="1500" dirty="0"/>
          </a:p>
          <a:p>
            <a:pPr algn="just"/>
            <a:r>
              <a:rPr lang="hu-HU" sz="1500" dirty="0"/>
              <a:t>A szűrendő nők tájékoztatását segíthetik helyi szervezetek, intézmények. Az önkormányzatok, az óvodák, iskolák dolgozói különböző módon segítették a nők tájékoztatását (pl. plakátok kihelyezése által). </a:t>
            </a:r>
            <a:r>
              <a:rPr lang="hu-HU" sz="1500" dirty="0">
                <a:solidFill>
                  <a:srgbClr val="00B050"/>
                </a:solidFill>
              </a:rPr>
              <a:t>A helyi újságban, kábeltelevízióban elhangzó hirdetés is felhívhatja a nők figyelmét is a helyi szűrésre.</a:t>
            </a:r>
          </a:p>
        </p:txBody>
      </p:sp>
      <p:sp>
        <p:nvSpPr>
          <p:cNvPr id="9" name="Szövegdoboz 8">
            <a:extLst>
              <a:ext uri="{FF2B5EF4-FFF2-40B4-BE49-F238E27FC236}">
                <a16:creationId xmlns:a16="http://schemas.microsoft.com/office/drawing/2014/main" id="{8DE8EE5D-F9E6-464D-9CEA-18C9A6ED689E}"/>
              </a:ext>
            </a:extLst>
          </p:cNvPr>
          <p:cNvSpPr txBox="1"/>
          <p:nvPr/>
        </p:nvSpPr>
        <p:spPr>
          <a:xfrm>
            <a:off x="251518" y="1556792"/>
            <a:ext cx="8280920" cy="369332"/>
          </a:xfrm>
          <a:prstGeom prst="rect">
            <a:avLst/>
          </a:prstGeom>
          <a:noFill/>
        </p:spPr>
        <p:txBody>
          <a:bodyPr wrap="square" rtlCol="0">
            <a:spAutoFit/>
          </a:bodyPr>
          <a:lstStyle/>
          <a:p>
            <a:r>
              <a:rPr lang="hu-HU" dirty="0">
                <a:solidFill>
                  <a:srgbClr val="0070C0"/>
                </a:solidFill>
              </a:rPr>
              <a:t>Együttműködések kialakítása a részvételi arány növelése érdekében</a:t>
            </a:r>
          </a:p>
        </p:txBody>
      </p:sp>
    </p:spTree>
    <p:extLst>
      <p:ext uri="{BB962C8B-B14F-4D97-AF65-F5344CB8AC3E}">
        <p14:creationId xmlns:p14="http://schemas.microsoft.com/office/powerpoint/2010/main" val="2355487897"/>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5. Nőgyógyászati, onkológia ismeretek</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p:cNvSpPr txBox="1"/>
          <p:nvPr/>
        </p:nvSpPr>
        <p:spPr>
          <a:xfrm>
            <a:off x="611560" y="3592775"/>
            <a:ext cx="8182156" cy="646331"/>
          </a:xfrm>
          <a:prstGeom prst="rect">
            <a:avLst/>
          </a:prstGeom>
          <a:noFill/>
        </p:spPr>
        <p:txBody>
          <a:bodyPr wrap="square" rtlCol="0">
            <a:spAutoFit/>
          </a:bodyPr>
          <a:lstStyle/>
          <a:p>
            <a:r>
              <a:rPr lang="en-US" dirty="0"/>
              <a:t> </a:t>
            </a:r>
            <a:endParaRPr lang="hu-HU" dirty="0"/>
          </a:p>
          <a:p>
            <a:endParaRPr lang="hu-HU" dirty="0"/>
          </a:p>
        </p:txBody>
      </p:sp>
      <p:sp>
        <p:nvSpPr>
          <p:cNvPr id="2" name="Szövegdoboz 1"/>
          <p:cNvSpPr txBox="1"/>
          <p:nvPr/>
        </p:nvSpPr>
        <p:spPr>
          <a:xfrm>
            <a:off x="447987" y="1374275"/>
            <a:ext cx="2808312" cy="369332"/>
          </a:xfrm>
          <a:prstGeom prst="rect">
            <a:avLst/>
          </a:prstGeom>
          <a:noFill/>
        </p:spPr>
        <p:txBody>
          <a:bodyPr wrap="square" rtlCol="0">
            <a:spAutoFit/>
          </a:bodyPr>
          <a:lstStyle/>
          <a:p>
            <a:r>
              <a:rPr lang="hu-HU" dirty="0">
                <a:solidFill>
                  <a:srgbClr val="0070C0"/>
                </a:solidFill>
              </a:rPr>
              <a:t>HPV fertőzés</a:t>
            </a:r>
          </a:p>
        </p:txBody>
      </p:sp>
      <p:pic>
        <p:nvPicPr>
          <p:cNvPr id="7" name="Kép 6"/>
          <p:cNvPicPr>
            <a:picLocks noChangeAspect="1"/>
          </p:cNvPicPr>
          <p:nvPr/>
        </p:nvPicPr>
        <p:blipFill>
          <a:blip r:embed="rId3"/>
          <a:stretch>
            <a:fillRect/>
          </a:stretch>
        </p:blipFill>
        <p:spPr>
          <a:xfrm>
            <a:off x="6444208" y="1949695"/>
            <a:ext cx="2206943" cy="2048434"/>
          </a:xfrm>
          <a:prstGeom prst="rect">
            <a:avLst/>
          </a:prstGeom>
        </p:spPr>
      </p:pic>
      <p:sp>
        <p:nvSpPr>
          <p:cNvPr id="10" name="Szövegdoboz 9"/>
          <p:cNvSpPr txBox="1"/>
          <p:nvPr/>
        </p:nvSpPr>
        <p:spPr>
          <a:xfrm>
            <a:off x="6437135" y="4539633"/>
            <a:ext cx="2455346" cy="261610"/>
          </a:xfrm>
          <a:prstGeom prst="rect">
            <a:avLst/>
          </a:prstGeom>
          <a:noFill/>
        </p:spPr>
        <p:txBody>
          <a:bodyPr wrap="square" rtlCol="0">
            <a:spAutoFit/>
          </a:bodyPr>
          <a:lstStyle/>
          <a:p>
            <a:r>
              <a:rPr lang="hu-HU" sz="1100" i="1" dirty="0"/>
              <a:t>10. ábra: Humán </a:t>
            </a:r>
            <a:r>
              <a:rPr lang="hu-HU" sz="1100" i="1" dirty="0" err="1"/>
              <a:t>papilloma</a:t>
            </a:r>
            <a:r>
              <a:rPr lang="hu-HU" sz="1100" i="1" dirty="0"/>
              <a:t> vírus</a:t>
            </a:r>
          </a:p>
        </p:txBody>
      </p:sp>
      <p:sp>
        <p:nvSpPr>
          <p:cNvPr id="11" name="Szövegdoboz 10"/>
          <p:cNvSpPr txBox="1"/>
          <p:nvPr/>
        </p:nvSpPr>
        <p:spPr>
          <a:xfrm>
            <a:off x="381934" y="1949695"/>
            <a:ext cx="5774242" cy="3323987"/>
          </a:xfrm>
          <a:prstGeom prst="rect">
            <a:avLst/>
          </a:prstGeom>
          <a:noFill/>
        </p:spPr>
        <p:txBody>
          <a:bodyPr wrap="square" rtlCol="0">
            <a:spAutoFit/>
          </a:bodyPr>
          <a:lstStyle/>
          <a:p>
            <a:pPr algn="just"/>
            <a:r>
              <a:rPr lang="hu-HU" sz="1500" dirty="0"/>
              <a:t>A fiatal felnőttek körében az egyik leggyakoribb szexuális úton terjedő betegség (STD) a Humán </a:t>
            </a:r>
            <a:r>
              <a:rPr lang="hu-HU" sz="1500" dirty="0" err="1"/>
              <a:t>Papillomavírus</a:t>
            </a:r>
            <a:r>
              <a:rPr lang="hu-HU" sz="1500" dirty="0"/>
              <a:t> (HPV) fertőzés. </a:t>
            </a:r>
          </a:p>
          <a:p>
            <a:pPr algn="just"/>
            <a:r>
              <a:rPr lang="hu-HU" sz="1500" dirty="0"/>
              <a:t>Hazai felmérések szerint 20-25%-ban mutattak ki HPV fertőzést a 20-25 éves szexuális életet élő lányoknál.</a:t>
            </a:r>
          </a:p>
          <a:p>
            <a:pPr algn="just"/>
            <a:r>
              <a:rPr lang="hu-HU" sz="1500" dirty="0"/>
              <a:t>A szexuálisan aktív nők 80%-a legalább egyszer átesett HPV fertőzésen az élete során.</a:t>
            </a:r>
          </a:p>
          <a:p>
            <a:pPr algn="just"/>
            <a:endParaRPr lang="hu-HU" sz="1500" dirty="0"/>
          </a:p>
          <a:p>
            <a:pPr algn="just"/>
            <a:r>
              <a:rPr lang="hu-HU" sz="1500" dirty="0"/>
              <a:t>A vírus, a laphám </a:t>
            </a:r>
            <a:r>
              <a:rPr lang="hu-HU" sz="1500" dirty="0" err="1"/>
              <a:t>mikro-makro</a:t>
            </a:r>
            <a:r>
              <a:rPr lang="hu-HU" sz="1500" dirty="0"/>
              <a:t> sérülésein keresztül jut a méhnyak hámjának </a:t>
            </a:r>
            <a:r>
              <a:rPr lang="hu-HU" sz="1500" dirty="0" err="1"/>
              <a:t>bazális</a:t>
            </a:r>
            <a:r>
              <a:rPr lang="hu-HU" sz="1500" dirty="0"/>
              <a:t> sejtjeihez, ahol a sejtekbe hatol, átalakítja a sejt működését és rákényszeríti a sejtet, hogy a HPV felépítéséhez szükséges fehérjéket és DNS-t szintetizáljon. Ezután a sejt, a méhnyakhám kiérésének megfelelően felszínére jutva, a kifejlett vírusokat méhnyak nyákba juttatja, melynek eredményeképpen szexuális úton a vírusfertőzés továbbadható. </a:t>
            </a:r>
          </a:p>
        </p:txBody>
      </p:sp>
    </p:spTree>
    <p:extLst>
      <p:ext uri="{BB962C8B-B14F-4D97-AF65-F5344CB8AC3E}">
        <p14:creationId xmlns:p14="http://schemas.microsoft.com/office/powerpoint/2010/main" val="1151263290"/>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5. Nőgyógyászati, onkológia ismeretek</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5" name="Szövegdoboz 4"/>
          <p:cNvSpPr txBox="1"/>
          <p:nvPr/>
        </p:nvSpPr>
        <p:spPr>
          <a:xfrm>
            <a:off x="467606" y="1361484"/>
            <a:ext cx="1800200" cy="369332"/>
          </a:xfrm>
          <a:prstGeom prst="rect">
            <a:avLst/>
          </a:prstGeom>
          <a:noFill/>
        </p:spPr>
        <p:txBody>
          <a:bodyPr wrap="square" rtlCol="0">
            <a:spAutoFit/>
          </a:bodyPr>
          <a:lstStyle/>
          <a:p>
            <a:r>
              <a:rPr lang="hu-HU" dirty="0">
                <a:solidFill>
                  <a:srgbClr val="0070C0"/>
                </a:solidFill>
              </a:rPr>
              <a:t>HPV típusok I.</a:t>
            </a:r>
          </a:p>
        </p:txBody>
      </p:sp>
      <p:sp>
        <p:nvSpPr>
          <p:cNvPr id="9" name="Szövegdoboz 8"/>
          <p:cNvSpPr txBox="1"/>
          <p:nvPr/>
        </p:nvSpPr>
        <p:spPr>
          <a:xfrm>
            <a:off x="447987" y="1974755"/>
            <a:ext cx="8228470" cy="2908489"/>
          </a:xfrm>
          <a:prstGeom prst="rect">
            <a:avLst/>
          </a:prstGeom>
          <a:noFill/>
        </p:spPr>
        <p:txBody>
          <a:bodyPr wrap="square" rtlCol="0">
            <a:spAutoFit/>
          </a:bodyPr>
          <a:lstStyle/>
          <a:p>
            <a:pPr algn="just"/>
            <a:r>
              <a:rPr lang="hu-HU" sz="1500" dirty="0"/>
              <a:t>Jelenleg több mint 130 feletti HPV törzset különítettek el, ezeket a daganatképző tulajdonságuk alapján magas (</a:t>
            </a:r>
            <a:r>
              <a:rPr lang="hu-HU" sz="1500" dirty="0" err="1"/>
              <a:t>high</a:t>
            </a:r>
            <a:r>
              <a:rPr lang="hu-HU" sz="1500" dirty="0"/>
              <a:t> </a:t>
            </a:r>
            <a:r>
              <a:rPr lang="hu-HU" sz="1500" dirty="0" err="1"/>
              <a:t>risk</a:t>
            </a:r>
            <a:r>
              <a:rPr lang="hu-HU" sz="1500" dirty="0"/>
              <a:t> HPV, HR-HPV) vagy alacsony rizikójú (</a:t>
            </a:r>
            <a:r>
              <a:rPr lang="hu-HU" sz="1500" dirty="0" err="1"/>
              <a:t>low</a:t>
            </a:r>
            <a:r>
              <a:rPr lang="hu-HU" sz="1500" dirty="0"/>
              <a:t> </a:t>
            </a:r>
            <a:r>
              <a:rPr lang="hu-HU" sz="1500" dirty="0" err="1"/>
              <a:t>risk</a:t>
            </a:r>
            <a:r>
              <a:rPr lang="hu-HU" sz="1500" dirty="0"/>
              <a:t> HPV, LR-HPV) csoportba soroljuk. </a:t>
            </a:r>
          </a:p>
          <a:p>
            <a:endParaRPr lang="hu-HU" sz="1500" dirty="0"/>
          </a:p>
          <a:p>
            <a:pPr algn="just"/>
            <a:r>
              <a:rPr lang="hu-HU" sz="1500" dirty="0">
                <a:solidFill>
                  <a:srgbClr val="00B050"/>
                </a:solidFill>
              </a:rPr>
              <a:t>A méhnyakrák szempontjából a leggyakrabban előforduló típusok a HPV 16, 18 </a:t>
            </a:r>
            <a:r>
              <a:rPr lang="hu-HU" sz="1500" dirty="0"/>
              <a:t>– a méhnyakrákos esetek 71%-ban lehet kimutatni –, a HPV 45, 31, 33 típusok 10%-ban fordulnak elő.</a:t>
            </a:r>
          </a:p>
          <a:p>
            <a:pPr algn="just"/>
            <a:endParaRPr lang="hu-HU" sz="1500" dirty="0"/>
          </a:p>
          <a:p>
            <a:pPr algn="just"/>
            <a:r>
              <a:rPr lang="hu-HU" sz="1500" dirty="0"/>
              <a:t>A HPV fertőzés önmagában nem jelent rákmegelőző állapotot. 30 éves kor alatti, szexuálisan aktív nők a magas rizikójú típusokkal 25%-ban fertőzöttek, mégis náluk a méhnyakrák előfordulása igen alacsony.</a:t>
            </a:r>
          </a:p>
          <a:p>
            <a:endParaRPr lang="hu-HU" dirty="0"/>
          </a:p>
        </p:txBody>
      </p:sp>
    </p:spTree>
    <p:extLst>
      <p:ext uri="{BB962C8B-B14F-4D97-AF65-F5344CB8AC3E}">
        <p14:creationId xmlns:p14="http://schemas.microsoft.com/office/powerpoint/2010/main" val="3518736776"/>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5. Nőgyógyászati, onkológia ismeretek</a:t>
            </a:r>
          </a:p>
        </p:txBody>
      </p:sp>
      <p:pic>
        <p:nvPicPr>
          <p:cNvPr id="8" name="Kép 7"/>
          <p:cNvPicPr>
            <a:picLocks noChangeAspect="1"/>
          </p:cNvPicPr>
          <p:nvPr/>
        </p:nvPicPr>
        <p:blipFill>
          <a:blip r:embed="rId2"/>
          <a:stretch>
            <a:fillRect/>
          </a:stretch>
        </p:blipFill>
        <p:spPr>
          <a:xfrm>
            <a:off x="5868144" y="5905604"/>
            <a:ext cx="3182247" cy="934897"/>
          </a:xfrm>
          <a:prstGeom prst="rect">
            <a:avLst/>
          </a:prstGeom>
        </p:spPr>
      </p:pic>
      <p:sp>
        <p:nvSpPr>
          <p:cNvPr id="6" name="Szövegdoboz 5"/>
          <p:cNvSpPr txBox="1"/>
          <p:nvPr/>
        </p:nvSpPr>
        <p:spPr>
          <a:xfrm>
            <a:off x="611560" y="3592775"/>
            <a:ext cx="8182156" cy="646331"/>
          </a:xfrm>
          <a:prstGeom prst="rect">
            <a:avLst/>
          </a:prstGeom>
          <a:noFill/>
        </p:spPr>
        <p:txBody>
          <a:bodyPr wrap="square" rtlCol="0">
            <a:spAutoFit/>
          </a:bodyPr>
          <a:lstStyle/>
          <a:p>
            <a:r>
              <a:rPr lang="en-US" dirty="0"/>
              <a:t> </a:t>
            </a:r>
            <a:endParaRPr lang="hu-HU" dirty="0"/>
          </a:p>
          <a:p>
            <a:endParaRPr lang="hu-HU" dirty="0"/>
          </a:p>
        </p:txBody>
      </p:sp>
      <p:sp>
        <p:nvSpPr>
          <p:cNvPr id="7" name="Szövegdoboz 6"/>
          <p:cNvSpPr txBox="1"/>
          <p:nvPr/>
        </p:nvSpPr>
        <p:spPr>
          <a:xfrm>
            <a:off x="467711" y="1916832"/>
            <a:ext cx="8045002" cy="3785652"/>
          </a:xfrm>
          <a:prstGeom prst="rect">
            <a:avLst/>
          </a:prstGeom>
          <a:noFill/>
        </p:spPr>
        <p:txBody>
          <a:bodyPr wrap="square" rtlCol="0">
            <a:spAutoFit/>
          </a:bodyPr>
          <a:lstStyle/>
          <a:p>
            <a:pPr algn="just"/>
            <a:r>
              <a:rPr lang="hu-HU" sz="1500" dirty="0"/>
              <a:t>A </a:t>
            </a:r>
            <a:r>
              <a:rPr lang="hu-HU" sz="1500" dirty="0" err="1"/>
              <a:t>carcinogenesisben</a:t>
            </a:r>
            <a:r>
              <a:rPr lang="hu-HU" sz="1500" dirty="0"/>
              <a:t> az első figyelem felhívó tény az egy éven túli, azonos HPV törzshöz kapcsolt fertőzés fennállása (</a:t>
            </a:r>
            <a:r>
              <a:rPr lang="hu-HU" sz="1500" dirty="0" err="1"/>
              <a:t>perzisztenciája</a:t>
            </a:r>
            <a:r>
              <a:rPr lang="hu-HU" sz="1500" dirty="0"/>
              <a:t>).</a:t>
            </a:r>
          </a:p>
          <a:p>
            <a:pPr algn="just"/>
            <a:endParaRPr lang="hu-HU" sz="1500" dirty="0"/>
          </a:p>
          <a:p>
            <a:pPr algn="just"/>
            <a:r>
              <a:rPr lang="hu-HU" sz="1500" dirty="0"/>
              <a:t>Lehetőség van a méhnyakból vett mintavétellel a HPV fertőzés igazolására, illetve a HPV típusának meghatározására.</a:t>
            </a:r>
          </a:p>
          <a:p>
            <a:pPr algn="just"/>
            <a:endParaRPr lang="hu-HU" sz="1500" dirty="0"/>
          </a:p>
          <a:p>
            <a:pPr algn="just"/>
            <a:r>
              <a:rPr lang="hu-HU" sz="1500" dirty="0"/>
              <a:t>Mivel 30 éves kor alatt a fertőzés gyakori és alacsony az esélye a méhnyakrák kialakulásának így, 30 éves kor alatt a HPV tipizálás nem ajánlott.</a:t>
            </a:r>
          </a:p>
          <a:p>
            <a:pPr algn="just"/>
            <a:endParaRPr lang="hu-HU" sz="1500" dirty="0"/>
          </a:p>
          <a:p>
            <a:pPr algn="just"/>
            <a:r>
              <a:rPr lang="hu-HU" sz="1500" dirty="0"/>
              <a:t>A HPV a sejtekbe jutva </a:t>
            </a:r>
            <a:r>
              <a:rPr lang="hu-HU" sz="1500" dirty="0" err="1"/>
              <a:t>koilocytosist</a:t>
            </a:r>
            <a:r>
              <a:rPr lang="hu-HU" sz="1500" dirty="0"/>
              <a:t> okoz, melyet a sejtek atípusossá válása követ. Kenetvétel során ezen atípusos sejteket keressük és mutatjuk ki.</a:t>
            </a:r>
          </a:p>
          <a:p>
            <a:pPr algn="just"/>
            <a:endParaRPr lang="hu-HU" sz="1500" dirty="0"/>
          </a:p>
          <a:p>
            <a:pPr algn="just"/>
            <a:r>
              <a:rPr lang="hu-HU" sz="1500" dirty="0"/>
              <a:t>Ma úgy tudjuk, hogy a méhnyakrákok 99,7%-ért a magas rizikójú HPV fertőzés a felelős.</a:t>
            </a:r>
          </a:p>
          <a:p>
            <a:pPr algn="just"/>
            <a:r>
              <a:rPr lang="hu-HU" sz="1500" dirty="0"/>
              <a:t>Meg kell említeni, hogy jóval kisebb arányban, de más laphám rákok kialakulásában is szerepet játszik a magas kockázatú HPV fertőzés pl.: </a:t>
            </a:r>
            <a:r>
              <a:rPr lang="hu-HU" sz="1500" dirty="0" err="1"/>
              <a:t>vulva</a:t>
            </a:r>
            <a:r>
              <a:rPr lang="hu-HU" sz="1500" dirty="0"/>
              <a:t>, hüvely </a:t>
            </a:r>
            <a:r>
              <a:rPr lang="hu-HU" sz="1500" dirty="0" err="1"/>
              <a:t>rectum</a:t>
            </a:r>
            <a:r>
              <a:rPr lang="hu-HU" sz="1500" dirty="0"/>
              <a:t>, szájüregi rákok stb.</a:t>
            </a:r>
          </a:p>
        </p:txBody>
      </p:sp>
      <p:sp>
        <p:nvSpPr>
          <p:cNvPr id="10" name="Szövegdoboz 9"/>
          <p:cNvSpPr txBox="1"/>
          <p:nvPr/>
        </p:nvSpPr>
        <p:spPr>
          <a:xfrm>
            <a:off x="473623" y="1380190"/>
            <a:ext cx="3744416" cy="369332"/>
          </a:xfrm>
          <a:prstGeom prst="rect">
            <a:avLst/>
          </a:prstGeom>
          <a:noFill/>
        </p:spPr>
        <p:txBody>
          <a:bodyPr wrap="square" rtlCol="0">
            <a:spAutoFit/>
          </a:bodyPr>
          <a:lstStyle/>
          <a:p>
            <a:r>
              <a:rPr lang="hu-HU" dirty="0">
                <a:solidFill>
                  <a:srgbClr val="0070C0"/>
                </a:solidFill>
              </a:rPr>
              <a:t>HPV típusok II. </a:t>
            </a:r>
          </a:p>
        </p:txBody>
      </p:sp>
    </p:spTree>
    <p:extLst>
      <p:ext uri="{BB962C8B-B14F-4D97-AF65-F5344CB8AC3E}">
        <p14:creationId xmlns:p14="http://schemas.microsoft.com/office/powerpoint/2010/main" val="3042925596"/>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5. Nőgyógyászati, onkológia ismeretek</a:t>
            </a:r>
          </a:p>
        </p:txBody>
      </p:sp>
      <p:pic>
        <p:nvPicPr>
          <p:cNvPr id="8" name="Kép 7"/>
          <p:cNvPicPr>
            <a:picLocks noChangeAspect="1"/>
          </p:cNvPicPr>
          <p:nvPr/>
        </p:nvPicPr>
        <p:blipFill>
          <a:blip r:embed="rId2"/>
          <a:stretch>
            <a:fillRect/>
          </a:stretch>
        </p:blipFill>
        <p:spPr>
          <a:xfrm>
            <a:off x="5868144" y="5905604"/>
            <a:ext cx="3182247" cy="934897"/>
          </a:xfrm>
          <a:prstGeom prst="rect">
            <a:avLst/>
          </a:prstGeom>
        </p:spPr>
      </p:pic>
      <p:sp>
        <p:nvSpPr>
          <p:cNvPr id="6" name="Szövegdoboz 5"/>
          <p:cNvSpPr txBox="1"/>
          <p:nvPr/>
        </p:nvSpPr>
        <p:spPr>
          <a:xfrm>
            <a:off x="611560" y="3592775"/>
            <a:ext cx="8182156" cy="646331"/>
          </a:xfrm>
          <a:prstGeom prst="rect">
            <a:avLst/>
          </a:prstGeom>
          <a:noFill/>
        </p:spPr>
        <p:txBody>
          <a:bodyPr wrap="square" rtlCol="0">
            <a:spAutoFit/>
          </a:bodyPr>
          <a:lstStyle/>
          <a:p>
            <a:r>
              <a:rPr lang="en-US" dirty="0"/>
              <a:t> </a:t>
            </a:r>
            <a:endParaRPr lang="hu-HU" dirty="0"/>
          </a:p>
          <a:p>
            <a:endParaRPr lang="hu-HU" dirty="0"/>
          </a:p>
        </p:txBody>
      </p:sp>
      <p:sp>
        <p:nvSpPr>
          <p:cNvPr id="7" name="Szövegdoboz 6"/>
          <p:cNvSpPr txBox="1"/>
          <p:nvPr/>
        </p:nvSpPr>
        <p:spPr>
          <a:xfrm>
            <a:off x="467711" y="1653782"/>
            <a:ext cx="8045002" cy="4524315"/>
          </a:xfrm>
          <a:prstGeom prst="rect">
            <a:avLst/>
          </a:prstGeom>
          <a:noFill/>
        </p:spPr>
        <p:txBody>
          <a:bodyPr wrap="square" rtlCol="0">
            <a:spAutoFit/>
          </a:bodyPr>
          <a:lstStyle/>
          <a:p>
            <a:pPr algn="just"/>
            <a:r>
              <a:rPr lang="hu-HU" sz="1600" dirty="0"/>
              <a:t>A HPV fertőzés kialakulhat a szexuális előjáték (bőr-bőr kontaktus, petting), hüvelyi, anális és orális aktus során, valamint szülés közben. Fontos: a gumi óvszer (kondom) nem véd a HPV fertőzés ellen!</a:t>
            </a:r>
          </a:p>
          <a:p>
            <a:pPr algn="just"/>
            <a:endParaRPr lang="hu-HU" sz="1600" dirty="0"/>
          </a:p>
          <a:p>
            <a:pPr algn="just"/>
            <a:r>
              <a:rPr lang="hu-HU" sz="1600" dirty="0"/>
              <a:t>A HPV fertőzés feltétele: a kontaktus során legyen jelen HPV, laphám sérülés, fogékony szervezet, és ne legyen jelen HPV ellenes antitest. </a:t>
            </a:r>
          </a:p>
          <a:p>
            <a:pPr algn="just"/>
            <a:endParaRPr lang="hu-HU" sz="1600" dirty="0"/>
          </a:p>
          <a:p>
            <a:pPr algn="just"/>
            <a:r>
              <a:rPr lang="hu-HU" sz="1600" dirty="0"/>
              <a:t>Első lépésben a laphám sérülés területén, a hámréteg </a:t>
            </a:r>
            <a:r>
              <a:rPr lang="hu-HU" sz="1600" dirty="0" err="1"/>
              <a:t>bazális</a:t>
            </a:r>
            <a:r>
              <a:rPr lang="hu-HU" sz="1600" dirty="0"/>
              <a:t> sejtsorát fertőzi meg a HPV. A sejthártyán átjutva a vírus DNS hozzákapcsolódik a sejt DNS-éhez, majd megváltoztatva azt, pl.: p53, p107 gének kiiktatása, a sejt </a:t>
            </a:r>
            <a:r>
              <a:rPr lang="hu-HU" sz="1600" dirty="0" err="1"/>
              <a:t>apoptózisát</a:t>
            </a:r>
            <a:r>
              <a:rPr lang="hu-HU" sz="1600" dirty="0"/>
              <a:t> „kikapcsolja”. Így a sejt </a:t>
            </a:r>
            <a:r>
              <a:rPr lang="hu-HU" sz="1600" dirty="0" err="1"/>
              <a:t>kontrollálatlan</a:t>
            </a:r>
            <a:r>
              <a:rPr lang="hu-HU" sz="1600" dirty="0"/>
              <a:t> osztódás útjára lépve először kóros sejtté, majd daganatos sejtté alakul át. </a:t>
            </a:r>
          </a:p>
          <a:p>
            <a:pPr algn="just"/>
            <a:endParaRPr lang="hu-HU" sz="1600" dirty="0"/>
          </a:p>
          <a:p>
            <a:pPr algn="just"/>
            <a:r>
              <a:rPr lang="hu-HU" sz="1600" dirty="0"/>
              <a:t>Az életkor előre haladtával növekedik a kóros sejtek száma. Ezek aránya és száma függ a hajlamosító tényezőktől és nem utolsó sorban függ az egyén genetikájától. Az ilyen sejt tovább él, korlátlanul osztódik, előbb a hámrétegben (</a:t>
            </a:r>
            <a:r>
              <a:rPr lang="hu-HU" sz="1600" dirty="0" err="1"/>
              <a:t>praecancerosis</a:t>
            </a:r>
            <a:r>
              <a:rPr lang="hu-HU" sz="1600" dirty="0"/>
              <a:t>), majd a </a:t>
            </a:r>
            <a:r>
              <a:rPr lang="hu-HU" sz="1600" dirty="0" err="1"/>
              <a:t>bazálmembránt</a:t>
            </a:r>
            <a:r>
              <a:rPr lang="hu-HU" sz="1600" dirty="0"/>
              <a:t> áttörve a méhnyakba, később a környező szervekbe, nyirokcsomókba terjed.</a:t>
            </a:r>
          </a:p>
        </p:txBody>
      </p:sp>
      <p:sp>
        <p:nvSpPr>
          <p:cNvPr id="10" name="Szövegdoboz 9"/>
          <p:cNvSpPr txBox="1"/>
          <p:nvPr/>
        </p:nvSpPr>
        <p:spPr>
          <a:xfrm>
            <a:off x="473623" y="1264561"/>
            <a:ext cx="3744416" cy="369332"/>
          </a:xfrm>
          <a:prstGeom prst="rect">
            <a:avLst/>
          </a:prstGeom>
          <a:noFill/>
        </p:spPr>
        <p:txBody>
          <a:bodyPr wrap="square" rtlCol="0">
            <a:spAutoFit/>
          </a:bodyPr>
          <a:lstStyle/>
          <a:p>
            <a:r>
              <a:rPr lang="hu-HU" dirty="0">
                <a:solidFill>
                  <a:srgbClr val="0070C0"/>
                </a:solidFill>
              </a:rPr>
              <a:t>HPV fertőzéstől a méhnyakrákig</a:t>
            </a:r>
          </a:p>
        </p:txBody>
      </p:sp>
    </p:spTree>
    <p:extLst>
      <p:ext uri="{BB962C8B-B14F-4D97-AF65-F5344CB8AC3E}">
        <p14:creationId xmlns:p14="http://schemas.microsoft.com/office/powerpoint/2010/main" val="1120963951"/>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5. Nőgyógyászati, onkológia ismeretek</a:t>
            </a:r>
          </a:p>
        </p:txBody>
      </p:sp>
      <p:pic>
        <p:nvPicPr>
          <p:cNvPr id="8" name="Kép 7"/>
          <p:cNvPicPr>
            <a:picLocks noChangeAspect="1"/>
          </p:cNvPicPr>
          <p:nvPr/>
        </p:nvPicPr>
        <p:blipFill>
          <a:blip r:embed="rId2"/>
          <a:stretch>
            <a:fillRect/>
          </a:stretch>
        </p:blipFill>
        <p:spPr>
          <a:xfrm>
            <a:off x="5868144" y="5905604"/>
            <a:ext cx="3182247" cy="934897"/>
          </a:xfrm>
          <a:prstGeom prst="rect">
            <a:avLst/>
          </a:prstGeom>
        </p:spPr>
      </p:pic>
      <p:sp>
        <p:nvSpPr>
          <p:cNvPr id="7" name="Szövegdoboz 6"/>
          <p:cNvSpPr txBox="1"/>
          <p:nvPr/>
        </p:nvSpPr>
        <p:spPr>
          <a:xfrm>
            <a:off x="473623" y="1380190"/>
            <a:ext cx="8045002" cy="830997"/>
          </a:xfrm>
          <a:prstGeom prst="rect">
            <a:avLst/>
          </a:prstGeom>
          <a:noFill/>
        </p:spPr>
        <p:txBody>
          <a:bodyPr wrap="square" rtlCol="0">
            <a:spAutoFit/>
          </a:bodyPr>
          <a:lstStyle/>
          <a:p>
            <a:endParaRPr lang="hu-HU" sz="1600" dirty="0">
              <a:solidFill>
                <a:srgbClr val="00B050"/>
              </a:solidFill>
            </a:endParaRPr>
          </a:p>
          <a:p>
            <a:endParaRPr lang="hu-HU" sz="1600" dirty="0">
              <a:solidFill>
                <a:srgbClr val="00B050"/>
              </a:solidFill>
            </a:endParaRPr>
          </a:p>
          <a:p>
            <a:endParaRPr lang="hu-HU" sz="1600" dirty="0"/>
          </a:p>
        </p:txBody>
      </p:sp>
      <p:sp>
        <p:nvSpPr>
          <p:cNvPr id="3" name="Szövegdoboz 2"/>
          <p:cNvSpPr txBox="1"/>
          <p:nvPr/>
        </p:nvSpPr>
        <p:spPr>
          <a:xfrm>
            <a:off x="473623" y="1280416"/>
            <a:ext cx="6120680" cy="369332"/>
          </a:xfrm>
          <a:prstGeom prst="rect">
            <a:avLst/>
          </a:prstGeom>
          <a:noFill/>
        </p:spPr>
        <p:txBody>
          <a:bodyPr wrap="square" rtlCol="0">
            <a:spAutoFit/>
          </a:bodyPr>
          <a:lstStyle/>
          <a:p>
            <a:r>
              <a:rPr lang="hu-HU" dirty="0">
                <a:solidFill>
                  <a:srgbClr val="0070C0"/>
                </a:solidFill>
              </a:rPr>
              <a:t>Méhnyakrák és rákmegelőző állapot (</a:t>
            </a:r>
            <a:r>
              <a:rPr lang="hu-HU" dirty="0" err="1">
                <a:solidFill>
                  <a:srgbClr val="0070C0"/>
                </a:solidFill>
              </a:rPr>
              <a:t>praecancerosis</a:t>
            </a:r>
            <a:r>
              <a:rPr lang="hu-HU" dirty="0">
                <a:solidFill>
                  <a:srgbClr val="0070C0"/>
                </a:solidFill>
              </a:rPr>
              <a:t>)</a:t>
            </a:r>
          </a:p>
        </p:txBody>
      </p:sp>
      <p:sp>
        <p:nvSpPr>
          <p:cNvPr id="5" name="Szövegdoboz 4"/>
          <p:cNvSpPr txBox="1"/>
          <p:nvPr/>
        </p:nvSpPr>
        <p:spPr>
          <a:xfrm>
            <a:off x="447987" y="1730833"/>
            <a:ext cx="8165502" cy="4462760"/>
          </a:xfrm>
          <a:prstGeom prst="rect">
            <a:avLst/>
          </a:prstGeom>
          <a:noFill/>
        </p:spPr>
        <p:txBody>
          <a:bodyPr wrap="square" rtlCol="0">
            <a:spAutoFit/>
          </a:bodyPr>
          <a:lstStyle/>
          <a:p>
            <a:pPr algn="just"/>
            <a:r>
              <a:rPr lang="hu-HU" sz="1400" dirty="0"/>
              <a:t>A rákmegelőző állapotot (</a:t>
            </a:r>
            <a:r>
              <a:rPr lang="hu-HU" sz="1400" dirty="0" err="1"/>
              <a:t>praecancerosis</a:t>
            </a:r>
            <a:r>
              <a:rPr lang="hu-HU" sz="1400" dirty="0"/>
              <a:t>) számos módon próbálták leírni, osztályozni, melyet a köztudat „P” beosztásnak ismer. Szerepe historikus, de a mai leleteken gyakran fel van tüntetve. </a:t>
            </a:r>
            <a:r>
              <a:rPr lang="hu-HU" sz="1400" dirty="0">
                <a:solidFill>
                  <a:srgbClr val="00B050"/>
                </a:solidFill>
              </a:rPr>
              <a:t>A </a:t>
            </a:r>
            <a:r>
              <a:rPr lang="hu-HU" sz="1400" dirty="0" err="1">
                <a:solidFill>
                  <a:srgbClr val="00B050"/>
                </a:solidFill>
              </a:rPr>
              <a:t>Papanicolaou</a:t>
            </a:r>
            <a:r>
              <a:rPr lang="hu-HU" sz="1400" dirty="0">
                <a:solidFill>
                  <a:srgbClr val="00B050"/>
                </a:solidFill>
              </a:rPr>
              <a:t> kenetértékelő rendszer hiányosságainak megszüntetésére 1988-ban létrehozták a Bethesda-beosztást, melyet azóta már többször megújítottak.</a:t>
            </a:r>
          </a:p>
          <a:p>
            <a:pPr algn="just"/>
            <a:endParaRPr lang="hu-HU" sz="1400" dirty="0">
              <a:solidFill>
                <a:srgbClr val="00B050"/>
              </a:solidFill>
            </a:endParaRPr>
          </a:p>
          <a:p>
            <a:pPr algn="just"/>
            <a:r>
              <a:rPr lang="hu-HU" sz="1400" dirty="0"/>
              <a:t>A szervezett szűrővizsgálatok minőségének egyik legbeszédesebb mutatója a </a:t>
            </a:r>
            <a:r>
              <a:rPr lang="hu-HU" sz="1400" i="1" dirty="0"/>
              <a:t>megjelenési vagy részvételi arány </a:t>
            </a:r>
            <a:r>
              <a:rPr lang="hu-HU" sz="1400" dirty="0"/>
              <a:t>(„</a:t>
            </a:r>
            <a:r>
              <a:rPr lang="hu-HU" sz="1400" dirty="0" err="1"/>
              <a:t>compliance</a:t>
            </a:r>
            <a:r>
              <a:rPr lang="hu-HU" sz="1400" dirty="0"/>
              <a:t>”)</a:t>
            </a:r>
            <a:r>
              <a:rPr lang="hu-HU" sz="1400" i="1" dirty="0"/>
              <a:t>. </a:t>
            </a:r>
            <a:r>
              <a:rPr lang="hu-HU" sz="1400" dirty="0"/>
              <a:t>Ez az arányszám mutatja meg azt, hogy mennyire hatékonyak a népesség mozgósítására irányuló szervezési igyekezetek.</a:t>
            </a:r>
          </a:p>
          <a:p>
            <a:pPr algn="just"/>
            <a:endParaRPr lang="hu-HU" sz="1400" dirty="0"/>
          </a:p>
          <a:p>
            <a:pPr algn="just"/>
            <a:r>
              <a:rPr lang="hu-HU" sz="1400" dirty="0"/>
              <a:t>Mutatja az egészségnevelés, és a lakosság „egészség-kultúrájának” emelését célzó tevékenységek eredményességét is, lévén, hogy azoknak kimondott célkitűzése, hogy kedvezően befolyásolja az embereknek a rosszindulatú daganatok </a:t>
            </a:r>
            <a:r>
              <a:rPr lang="hu-HU" sz="1400" dirty="0" err="1"/>
              <a:t>megelőzhetőségébe</a:t>
            </a:r>
            <a:r>
              <a:rPr lang="hu-HU" sz="1400" dirty="0"/>
              <a:t> vetett hitét, és a megelőzés felkínált lehetőségeinek elfogadását. Tudatosítsa bennük azt, hogy önmaguk is tehetnek, és tenniük kell saját egészségük megőrzéséért és a „nagyobb baj” megelőzéséért.</a:t>
            </a:r>
            <a:endParaRPr lang="hu-HU" sz="1400" dirty="0">
              <a:solidFill>
                <a:srgbClr val="00B050"/>
              </a:solidFill>
            </a:endParaRPr>
          </a:p>
          <a:p>
            <a:endParaRPr lang="hu-HU" sz="1400" dirty="0"/>
          </a:p>
          <a:p>
            <a:pPr algn="just"/>
            <a:r>
              <a:rPr lang="hu-HU" sz="1400" dirty="0"/>
              <a:t>Minősíti a szűrést szolgáltatók munkáját is. Aki megelégedett, jó hírét viszi a szűrésnek. Akinek az első tapasztalata rossz, nem jelenik meg az ismételt hívásra, sőt- ezzel másoknak is kedvét szegheti.</a:t>
            </a:r>
          </a:p>
          <a:p>
            <a:pPr algn="just"/>
            <a:r>
              <a:rPr lang="hu-HU" sz="1400" dirty="0"/>
              <a:t>Egy kellően hatásos és költséghatékony szűrési program az egyes területek lakosságlistáján szereplő céllakosság legalább 60%-os, ideálisan pedig 75-80%-os részvételét tételezi fel.</a:t>
            </a:r>
          </a:p>
          <a:p>
            <a:endParaRPr lang="hu-HU" dirty="0"/>
          </a:p>
        </p:txBody>
      </p:sp>
    </p:spTree>
    <p:extLst>
      <p:ext uri="{BB962C8B-B14F-4D97-AF65-F5344CB8AC3E}">
        <p14:creationId xmlns:p14="http://schemas.microsoft.com/office/powerpoint/2010/main" val="121595684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084451" cy="864096"/>
          </a:xfrm>
        </p:spPr>
        <p:txBody>
          <a:bodyPr>
            <a:normAutofit/>
          </a:bodyPr>
          <a:lstStyle/>
          <a:p>
            <a:r>
              <a:rPr lang="hu-HU" dirty="0"/>
              <a:t>1. A népegészségügyi célú méhnyakszűrés elméleti háttere</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2" name="Szövegdoboz 1"/>
          <p:cNvSpPr txBox="1"/>
          <p:nvPr/>
        </p:nvSpPr>
        <p:spPr>
          <a:xfrm>
            <a:off x="323528" y="1444134"/>
            <a:ext cx="4032448" cy="369332"/>
          </a:xfrm>
          <a:prstGeom prst="rect">
            <a:avLst/>
          </a:prstGeom>
          <a:noFill/>
        </p:spPr>
        <p:txBody>
          <a:bodyPr wrap="square" rtlCol="0">
            <a:spAutoFit/>
          </a:bodyPr>
          <a:lstStyle/>
          <a:p>
            <a:r>
              <a:rPr lang="hu-HU" dirty="0">
                <a:solidFill>
                  <a:srgbClr val="0070C0"/>
                </a:solidFill>
              </a:rPr>
              <a:t>A méhnyakrák epidemiológiája II.</a:t>
            </a:r>
          </a:p>
        </p:txBody>
      </p:sp>
      <p:pic>
        <p:nvPicPr>
          <p:cNvPr id="5" name="Kép 4"/>
          <p:cNvPicPr>
            <a:picLocks noChangeAspect="1"/>
          </p:cNvPicPr>
          <p:nvPr/>
        </p:nvPicPr>
        <p:blipFill>
          <a:blip r:embed="rId3"/>
          <a:stretch>
            <a:fillRect/>
          </a:stretch>
        </p:blipFill>
        <p:spPr>
          <a:xfrm>
            <a:off x="287523" y="2824784"/>
            <a:ext cx="5580621" cy="3425143"/>
          </a:xfrm>
          <a:prstGeom prst="rect">
            <a:avLst/>
          </a:prstGeom>
        </p:spPr>
      </p:pic>
      <p:sp>
        <p:nvSpPr>
          <p:cNvPr id="6" name="Szövegdoboz 5"/>
          <p:cNvSpPr txBox="1"/>
          <p:nvPr/>
        </p:nvSpPr>
        <p:spPr>
          <a:xfrm>
            <a:off x="6444208" y="3429000"/>
            <a:ext cx="1800200" cy="1384995"/>
          </a:xfrm>
          <a:prstGeom prst="rect">
            <a:avLst/>
          </a:prstGeom>
          <a:noFill/>
        </p:spPr>
        <p:txBody>
          <a:bodyPr wrap="square" rtlCol="0">
            <a:spAutoFit/>
          </a:bodyPr>
          <a:lstStyle/>
          <a:p>
            <a:r>
              <a:rPr lang="hu-HU" sz="1100" i="1" dirty="0"/>
              <a:t>3. ábra: A 15-64 éves női lakosság méhnyakrákból eredő halálozási mutatói 2010-2014 között megyei szinten </a:t>
            </a:r>
          </a:p>
          <a:p>
            <a:r>
              <a:rPr lang="hu-HU" sz="1100" i="1" dirty="0"/>
              <a:t>(Forrás: </a:t>
            </a:r>
            <a:r>
              <a:rPr lang="hu-HU" sz="1100" i="1" dirty="0" err="1"/>
              <a:t>HaMIR</a:t>
            </a:r>
            <a:r>
              <a:rPr lang="hu-HU" sz="1100" i="1" dirty="0"/>
              <a:t>-OTH)</a:t>
            </a:r>
          </a:p>
          <a:p>
            <a:endParaRPr lang="hu-HU" dirty="0"/>
          </a:p>
        </p:txBody>
      </p:sp>
      <p:sp>
        <p:nvSpPr>
          <p:cNvPr id="10" name="Szövegdoboz 9"/>
          <p:cNvSpPr txBox="1"/>
          <p:nvPr/>
        </p:nvSpPr>
        <p:spPr>
          <a:xfrm>
            <a:off x="287523" y="1984445"/>
            <a:ext cx="8568953" cy="1061829"/>
          </a:xfrm>
          <a:prstGeom prst="rect">
            <a:avLst/>
          </a:prstGeom>
          <a:noFill/>
        </p:spPr>
        <p:txBody>
          <a:bodyPr wrap="square" rtlCol="0">
            <a:spAutoFit/>
          </a:bodyPr>
          <a:lstStyle/>
          <a:p>
            <a:pPr algn="just"/>
            <a:r>
              <a:rPr lang="hu-HU" sz="1500" dirty="0"/>
              <a:t>Jelentős területi eltérések figyelhetők meg. Az országos átlaghoz viszonyítva a jobb helyzetben lévő megyékben a standardizált halálozási hányados mindössze 70%, míg a rosszabb helyzetben lévő megyékben ez az érték 135%.</a:t>
            </a:r>
          </a:p>
          <a:p>
            <a:endParaRPr lang="hu-HU" dirty="0"/>
          </a:p>
        </p:txBody>
      </p:sp>
    </p:spTree>
    <p:extLst>
      <p:ext uri="{BB962C8B-B14F-4D97-AF65-F5344CB8AC3E}">
        <p14:creationId xmlns:p14="http://schemas.microsoft.com/office/powerpoint/2010/main" val="2491045056"/>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5. Nőgyógyászati, onkológia ismeretek</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3" name="Szövegdoboz 2"/>
          <p:cNvSpPr txBox="1"/>
          <p:nvPr/>
        </p:nvSpPr>
        <p:spPr>
          <a:xfrm>
            <a:off x="349752" y="1269644"/>
            <a:ext cx="8280920" cy="369332"/>
          </a:xfrm>
          <a:prstGeom prst="rect">
            <a:avLst/>
          </a:prstGeom>
          <a:noFill/>
        </p:spPr>
        <p:txBody>
          <a:bodyPr wrap="square" rtlCol="0">
            <a:spAutoFit/>
          </a:bodyPr>
          <a:lstStyle/>
          <a:p>
            <a:r>
              <a:rPr lang="hu-HU" dirty="0">
                <a:solidFill>
                  <a:srgbClr val="0070C0"/>
                </a:solidFill>
              </a:rPr>
              <a:t>Bethesda klasszifikáció</a:t>
            </a:r>
            <a:endParaRPr lang="hu-HU" dirty="0">
              <a:solidFill>
                <a:srgbClr val="FF0000"/>
              </a:solidFill>
            </a:endParaRPr>
          </a:p>
        </p:txBody>
      </p:sp>
      <p:sp>
        <p:nvSpPr>
          <p:cNvPr id="2" name="Szövegdoboz 1"/>
          <p:cNvSpPr txBox="1"/>
          <p:nvPr/>
        </p:nvSpPr>
        <p:spPr>
          <a:xfrm>
            <a:off x="349752" y="1640010"/>
            <a:ext cx="8424936" cy="523220"/>
          </a:xfrm>
          <a:prstGeom prst="rect">
            <a:avLst/>
          </a:prstGeom>
          <a:noFill/>
        </p:spPr>
        <p:txBody>
          <a:bodyPr wrap="square" rtlCol="0">
            <a:spAutoFit/>
          </a:bodyPr>
          <a:lstStyle/>
          <a:p>
            <a:pPr algn="just"/>
            <a:r>
              <a:rPr lang="hu-HU" sz="1400" dirty="0"/>
              <a:t>A Bethesda beosztás célja, hogy az onkológiai szempontok mellett, egyéb a diagnosztikát befolyásoló tényeket is figyelembe véve adja meg az eredményt.</a:t>
            </a:r>
          </a:p>
        </p:txBody>
      </p:sp>
      <p:sp>
        <p:nvSpPr>
          <p:cNvPr id="6" name="Szövegdoboz 5">
            <a:extLst>
              <a:ext uri="{FF2B5EF4-FFF2-40B4-BE49-F238E27FC236}">
                <a16:creationId xmlns:a16="http://schemas.microsoft.com/office/drawing/2014/main" id="{20A629F9-1B6D-4CA4-8E1A-0C8DDD37BC6E}"/>
              </a:ext>
            </a:extLst>
          </p:cNvPr>
          <p:cNvSpPr txBox="1"/>
          <p:nvPr/>
        </p:nvSpPr>
        <p:spPr>
          <a:xfrm>
            <a:off x="349752" y="2226000"/>
            <a:ext cx="8280920" cy="369332"/>
          </a:xfrm>
          <a:prstGeom prst="rect">
            <a:avLst/>
          </a:prstGeom>
          <a:noFill/>
        </p:spPr>
        <p:txBody>
          <a:bodyPr wrap="square" rtlCol="0">
            <a:spAutoFit/>
          </a:bodyPr>
          <a:lstStyle/>
          <a:p>
            <a:r>
              <a:rPr lang="hu-HU" dirty="0">
                <a:solidFill>
                  <a:srgbClr val="0070C0"/>
                </a:solidFill>
              </a:rPr>
              <a:t>A Bethesda 2001 citológiai vizsgálati lap értelmezése I.</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3518107" y="2636151"/>
            <a:ext cx="5266361" cy="2677656"/>
          </a:xfrm>
          <a:prstGeom prst="rect">
            <a:avLst/>
          </a:prstGeom>
          <a:noFill/>
        </p:spPr>
        <p:txBody>
          <a:bodyPr wrap="square" rtlCol="0">
            <a:spAutoFit/>
          </a:bodyPr>
          <a:lstStyle/>
          <a:p>
            <a:pPr algn="just"/>
            <a:r>
              <a:rPr lang="hu-HU" sz="1400" dirty="0"/>
              <a:t>A betegazonosításon kívül információt közöl a fogamzásgátlásról, előző citológiai, szövettani leletről, műtétekről, esetleges hormonkezelésről. A Bethesda beosztás külön jelzi a kenet értékelhetőségét, a kenet általános minősítését. Részletes eredményt ad az egyéb, nem </a:t>
            </a:r>
            <a:r>
              <a:rPr lang="hu-HU" sz="1400" dirty="0" err="1"/>
              <a:t>neoplasztikus</a:t>
            </a:r>
            <a:r>
              <a:rPr lang="hu-HU" sz="1400" dirty="0"/>
              <a:t> elváltozások, valamint a kóros </a:t>
            </a:r>
            <a:r>
              <a:rPr lang="hu-HU" sz="1400" dirty="0" err="1"/>
              <a:t>neoplasztikus</a:t>
            </a:r>
            <a:r>
              <a:rPr lang="hu-HU" sz="1400" dirty="0"/>
              <a:t> hámelváltozás laphám és mirigyhám elváltozásáról.</a:t>
            </a:r>
          </a:p>
          <a:p>
            <a:pPr algn="just"/>
            <a:endParaRPr lang="hu-HU" sz="1400" dirty="0"/>
          </a:p>
          <a:p>
            <a:pPr algn="just"/>
            <a:r>
              <a:rPr lang="hu-HU" sz="1400" dirty="0"/>
              <a:t> A védőnői szűrés részére alkalmazott citológiai lapon szerepelnek még a védőnők teendői. Javaslat a későbbi teendőkről, citológus előszűrő szakasszisztens, szükség esetén </a:t>
            </a:r>
            <a:r>
              <a:rPr lang="hu-HU" sz="1400" dirty="0" err="1"/>
              <a:t>citopatológus</a:t>
            </a:r>
            <a:r>
              <a:rPr lang="hu-HU" sz="1400" dirty="0"/>
              <a:t> szakorvos véleményét tükrözi. </a:t>
            </a:r>
          </a:p>
        </p:txBody>
      </p:sp>
      <p:pic>
        <p:nvPicPr>
          <p:cNvPr id="11" name="Kép 10">
            <a:extLst>
              <a:ext uri="{FF2B5EF4-FFF2-40B4-BE49-F238E27FC236}">
                <a16:creationId xmlns:a16="http://schemas.microsoft.com/office/drawing/2014/main" id="{D222D69D-CB70-488D-979D-E46946190129}"/>
              </a:ext>
            </a:extLst>
          </p:cNvPr>
          <p:cNvPicPr>
            <a:picLocks noChangeAspect="1"/>
          </p:cNvPicPr>
          <p:nvPr/>
        </p:nvPicPr>
        <p:blipFill>
          <a:blip r:embed="rId3"/>
          <a:stretch>
            <a:fillRect/>
          </a:stretch>
        </p:blipFill>
        <p:spPr>
          <a:xfrm>
            <a:off x="487552" y="2658102"/>
            <a:ext cx="2788305" cy="3875363"/>
          </a:xfrm>
          <a:prstGeom prst="rect">
            <a:avLst/>
          </a:prstGeom>
        </p:spPr>
      </p:pic>
      <p:sp>
        <p:nvSpPr>
          <p:cNvPr id="12" name="Szövegdoboz 11">
            <a:extLst>
              <a:ext uri="{FF2B5EF4-FFF2-40B4-BE49-F238E27FC236}">
                <a16:creationId xmlns:a16="http://schemas.microsoft.com/office/drawing/2014/main" id="{F7074533-97C6-4B32-BAAD-09658FEA1C0C}"/>
              </a:ext>
            </a:extLst>
          </p:cNvPr>
          <p:cNvSpPr txBox="1"/>
          <p:nvPr/>
        </p:nvSpPr>
        <p:spPr>
          <a:xfrm>
            <a:off x="3635896" y="5445804"/>
            <a:ext cx="1944216" cy="430887"/>
          </a:xfrm>
          <a:prstGeom prst="rect">
            <a:avLst/>
          </a:prstGeom>
          <a:noFill/>
        </p:spPr>
        <p:txBody>
          <a:bodyPr wrap="square" rtlCol="0">
            <a:spAutoFit/>
          </a:bodyPr>
          <a:lstStyle/>
          <a:p>
            <a:pPr algn="just"/>
            <a:r>
              <a:rPr lang="hu-HU" sz="1100" i="1" dirty="0"/>
              <a:t>7</a:t>
            </a:r>
            <a:r>
              <a:rPr lang="hu-HU" sz="1100" dirty="0"/>
              <a:t>. ábra: Bethesda 2001 </a:t>
            </a:r>
            <a:r>
              <a:rPr lang="hu-HU" sz="1100" dirty="0" err="1"/>
              <a:t>Cytológiai</a:t>
            </a:r>
            <a:r>
              <a:rPr lang="hu-HU" sz="1100" dirty="0"/>
              <a:t> vizsgálati lap</a:t>
            </a:r>
            <a:endParaRPr lang="hu-HU" sz="1100" i="1" dirty="0"/>
          </a:p>
        </p:txBody>
      </p:sp>
    </p:spTree>
    <p:extLst>
      <p:ext uri="{BB962C8B-B14F-4D97-AF65-F5344CB8AC3E}">
        <p14:creationId xmlns:p14="http://schemas.microsoft.com/office/powerpoint/2010/main" val="325409706"/>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5. Nőgyógyászati, onkológia ismeretek</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414216" y="1378799"/>
            <a:ext cx="8280920" cy="369332"/>
          </a:xfrm>
          <a:prstGeom prst="rect">
            <a:avLst/>
          </a:prstGeom>
          <a:noFill/>
        </p:spPr>
        <p:txBody>
          <a:bodyPr wrap="square" rtlCol="0">
            <a:spAutoFit/>
          </a:bodyPr>
          <a:lstStyle/>
          <a:p>
            <a:r>
              <a:rPr lang="hu-HU" dirty="0">
                <a:solidFill>
                  <a:srgbClr val="0070C0"/>
                </a:solidFill>
              </a:rPr>
              <a:t>A Bethesda 2001 citológiai vizsgálati lap értelmezése II.</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414217" y="1844824"/>
            <a:ext cx="8280919" cy="4016484"/>
          </a:xfrm>
          <a:prstGeom prst="rect">
            <a:avLst/>
          </a:prstGeom>
          <a:noFill/>
        </p:spPr>
        <p:txBody>
          <a:bodyPr wrap="square" rtlCol="0">
            <a:spAutoFit/>
          </a:bodyPr>
          <a:lstStyle/>
          <a:p>
            <a:pPr algn="just"/>
            <a:r>
              <a:rPr lang="hu-HU" sz="1500" dirty="0"/>
              <a:t>Leglényegesebb eleme a hámelváltozások leírása és minősítése: a hámrendellenesség súlyosságának a minősítése mellett utal annak eredetére is. Tájékoztat, hogy laphámból, avagy mirigyhámból indul a folyamat, enyhe, vagy súlyos fokú rendellenességéről van-e szó.</a:t>
            </a:r>
          </a:p>
          <a:p>
            <a:pPr algn="just"/>
            <a:r>
              <a:rPr lang="hu-HU" sz="1500" dirty="0" err="1"/>
              <a:t>Neoplasticus</a:t>
            </a:r>
            <a:r>
              <a:rPr lang="hu-HU" sz="1500" dirty="0"/>
              <a:t> hámelváltozások két nagy csoportja különíthető el: laphámsejt és mirigyhámsejt eredetűek.</a:t>
            </a:r>
          </a:p>
          <a:p>
            <a:pPr algn="just"/>
            <a:endParaRPr lang="hu-HU" sz="1500" dirty="0"/>
          </a:p>
          <a:p>
            <a:pPr algn="just"/>
            <a:r>
              <a:rPr lang="hu-HU" sz="1500" dirty="0"/>
              <a:t>Laphám esetén külön csoportba került az úgynevezett </a:t>
            </a:r>
            <a:r>
              <a:rPr lang="hu-HU" sz="1500" i="1" dirty="0"/>
              <a:t>atípusos laphámsejtek, melyből </a:t>
            </a:r>
            <a:r>
              <a:rPr lang="hu-HU" sz="1500" dirty="0"/>
              <a:t>két csoportot határoznak meg: </a:t>
            </a:r>
            <a:r>
              <a:rPr lang="hu-HU" sz="1500" i="1" dirty="0"/>
              <a:t>a nem meghatározható okból kialakult atípusos hámsejteket ASCUS és a magas rizikójú, nem meghatározott laphámsejt elváltozás ASC-H</a:t>
            </a:r>
            <a:r>
              <a:rPr lang="hu-HU" sz="1500" dirty="0"/>
              <a:t>. Előzőre jellemző, hogy a kenetben lévő sejtek nem tekinthetők onkológiai szempontból negatívnak, bár rákos elfajulás nem várható. </a:t>
            </a:r>
          </a:p>
          <a:p>
            <a:pPr algn="just"/>
            <a:endParaRPr lang="hu-HU" sz="1500" dirty="0"/>
          </a:p>
          <a:p>
            <a:pPr algn="just"/>
            <a:r>
              <a:rPr lang="hu-HU" sz="1500" dirty="0"/>
              <a:t>Az ASC-H szintén nem meghatározott sejtelváltozás, de van kockázata a rákos elfajulásnak. </a:t>
            </a:r>
          </a:p>
          <a:p>
            <a:pPr algn="just"/>
            <a:r>
              <a:rPr lang="hu-HU" sz="1500" dirty="0"/>
              <a:t>Enyhe fokú sejt elváltozást </a:t>
            </a:r>
            <a:r>
              <a:rPr lang="hu-HU" sz="1500" dirty="0" err="1"/>
              <a:t>low</a:t>
            </a:r>
            <a:r>
              <a:rPr lang="hu-HU" sz="1500" dirty="0"/>
              <a:t> </a:t>
            </a:r>
            <a:r>
              <a:rPr lang="hu-HU" sz="1500" dirty="0" err="1"/>
              <a:t>grade</a:t>
            </a:r>
            <a:r>
              <a:rPr lang="hu-HU" sz="1500" dirty="0"/>
              <a:t> </a:t>
            </a:r>
            <a:r>
              <a:rPr lang="hu-HU" sz="1500" dirty="0" err="1"/>
              <a:t>squamosus</a:t>
            </a:r>
            <a:r>
              <a:rPr lang="hu-HU" sz="1500" dirty="0"/>
              <a:t> </a:t>
            </a:r>
            <a:r>
              <a:rPr lang="hu-HU" sz="1500" dirty="0" err="1"/>
              <a:t>intraepithelialis</a:t>
            </a:r>
            <a:r>
              <a:rPr lang="hu-HU" sz="1500" dirty="0"/>
              <a:t> </a:t>
            </a:r>
            <a:r>
              <a:rPr lang="hu-HU" sz="1500" dirty="0" err="1"/>
              <a:t>lesionak</a:t>
            </a:r>
            <a:r>
              <a:rPr lang="hu-HU" sz="1500" dirty="0"/>
              <a:t> (L-SIL) nevezzük, mely esetén szoros citológiai és HPV </a:t>
            </a:r>
            <a:r>
              <a:rPr lang="hu-HU" sz="1500" dirty="0" err="1"/>
              <a:t>tipizálásos</a:t>
            </a:r>
            <a:r>
              <a:rPr lang="hu-HU" sz="1500" dirty="0"/>
              <a:t> követés ajánlott. A súlyos fokú sejt elváltozás a </a:t>
            </a:r>
            <a:r>
              <a:rPr lang="hu-HU" sz="1500" dirty="0" err="1"/>
              <a:t>high</a:t>
            </a:r>
            <a:r>
              <a:rPr lang="hu-HU" sz="1500" dirty="0"/>
              <a:t> </a:t>
            </a:r>
            <a:r>
              <a:rPr lang="hu-HU" sz="1500" dirty="0" err="1"/>
              <a:t>grade</a:t>
            </a:r>
            <a:r>
              <a:rPr lang="hu-HU" sz="1500" dirty="0"/>
              <a:t> </a:t>
            </a:r>
            <a:r>
              <a:rPr lang="hu-HU" sz="1500" dirty="0" err="1"/>
              <a:t>squamosus</a:t>
            </a:r>
            <a:r>
              <a:rPr lang="hu-HU" sz="1500" dirty="0"/>
              <a:t> </a:t>
            </a:r>
            <a:r>
              <a:rPr lang="hu-HU" sz="1500" dirty="0" err="1"/>
              <a:t>intraepithelialis</a:t>
            </a:r>
            <a:r>
              <a:rPr lang="hu-HU" sz="1500" dirty="0"/>
              <a:t> </a:t>
            </a:r>
            <a:r>
              <a:rPr lang="hu-HU" sz="1500" dirty="0" err="1"/>
              <a:t>lesio</a:t>
            </a:r>
            <a:r>
              <a:rPr lang="hu-HU" sz="1500" dirty="0"/>
              <a:t> (H-SIL) szövettani anyagvételt tesz szükségessé. Ez a méhszájból szövet kimetszéssel történik.</a:t>
            </a:r>
          </a:p>
        </p:txBody>
      </p:sp>
    </p:spTree>
    <p:extLst>
      <p:ext uri="{BB962C8B-B14F-4D97-AF65-F5344CB8AC3E}">
        <p14:creationId xmlns:p14="http://schemas.microsoft.com/office/powerpoint/2010/main" val="3449600319"/>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5. Nőgyógyászati, onkológia ismeretek</a:t>
            </a:r>
            <a:br>
              <a:rPr lang="hu-HU" dirty="0"/>
            </a:br>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6" name="Szövegdoboz 5">
            <a:extLst>
              <a:ext uri="{FF2B5EF4-FFF2-40B4-BE49-F238E27FC236}">
                <a16:creationId xmlns:a16="http://schemas.microsoft.com/office/drawing/2014/main" id="{20A629F9-1B6D-4CA4-8E1A-0C8DDD37BC6E}"/>
              </a:ext>
            </a:extLst>
          </p:cNvPr>
          <p:cNvSpPr txBox="1"/>
          <p:nvPr/>
        </p:nvSpPr>
        <p:spPr>
          <a:xfrm>
            <a:off x="414216" y="1355518"/>
            <a:ext cx="8280920" cy="369332"/>
          </a:xfrm>
          <a:prstGeom prst="rect">
            <a:avLst/>
          </a:prstGeom>
          <a:noFill/>
        </p:spPr>
        <p:txBody>
          <a:bodyPr wrap="square" rtlCol="0">
            <a:spAutoFit/>
          </a:bodyPr>
          <a:lstStyle/>
          <a:p>
            <a:r>
              <a:rPr lang="hu-HU" dirty="0">
                <a:solidFill>
                  <a:srgbClr val="0070C0"/>
                </a:solidFill>
              </a:rPr>
              <a:t>A Bethesda 2001 citológiai vizsgálati lap értelmezése III.</a:t>
            </a:r>
          </a:p>
        </p:txBody>
      </p:sp>
      <p:sp>
        <p:nvSpPr>
          <p:cNvPr id="7" name="Szövegdoboz 6">
            <a:extLst>
              <a:ext uri="{FF2B5EF4-FFF2-40B4-BE49-F238E27FC236}">
                <a16:creationId xmlns:a16="http://schemas.microsoft.com/office/drawing/2014/main" id="{65E404AF-F4E8-42ED-83C2-2DC7A0F6A0D7}"/>
              </a:ext>
            </a:extLst>
          </p:cNvPr>
          <p:cNvSpPr txBox="1"/>
          <p:nvPr/>
        </p:nvSpPr>
        <p:spPr>
          <a:xfrm>
            <a:off x="414217" y="1770630"/>
            <a:ext cx="8315568" cy="3970318"/>
          </a:xfrm>
          <a:prstGeom prst="rect">
            <a:avLst/>
          </a:prstGeom>
          <a:noFill/>
        </p:spPr>
        <p:txBody>
          <a:bodyPr wrap="square" rtlCol="0">
            <a:spAutoFit/>
          </a:bodyPr>
          <a:lstStyle/>
          <a:p>
            <a:pPr algn="just"/>
            <a:r>
              <a:rPr lang="hu-HU" sz="1400" dirty="0"/>
              <a:t>A H-SIL csoportnál végzett szövettani mintavétel valódi rákot is kimutathat. A beosztás használja a </a:t>
            </a:r>
            <a:r>
              <a:rPr lang="hu-HU" sz="1400" dirty="0" err="1"/>
              <a:t>cervicalis</a:t>
            </a:r>
            <a:r>
              <a:rPr lang="hu-HU" sz="1400" dirty="0"/>
              <a:t> </a:t>
            </a:r>
            <a:r>
              <a:rPr lang="hu-HU" sz="1400" dirty="0" err="1"/>
              <a:t>intraepitelialis</a:t>
            </a:r>
            <a:r>
              <a:rPr lang="hu-HU" sz="1400" dirty="0"/>
              <a:t> </a:t>
            </a:r>
            <a:r>
              <a:rPr lang="hu-HU" sz="1400" dirty="0" err="1"/>
              <a:t>carcinoma</a:t>
            </a:r>
            <a:r>
              <a:rPr lang="hu-HU" sz="1400" dirty="0"/>
              <a:t> (CIN) megnevezést és ennek fokozatait. Tájékoztatást ad arról, hogy az atípusos sejtek a </a:t>
            </a:r>
            <a:r>
              <a:rPr lang="hu-HU" sz="1400" dirty="0" err="1"/>
              <a:t>cervix</a:t>
            </a:r>
            <a:r>
              <a:rPr lang="hu-HU" sz="1400" dirty="0"/>
              <a:t> hám mekkora részét érintik. Fokozatai: CIN 1: </a:t>
            </a:r>
            <a:r>
              <a:rPr lang="hu-HU" sz="1400" dirty="0" err="1"/>
              <a:t>bazálmembrán</a:t>
            </a:r>
            <a:r>
              <a:rPr lang="hu-HU" sz="1400" dirty="0"/>
              <a:t> feletti 1/3 hámréteget, CIN 2 </a:t>
            </a:r>
            <a:r>
              <a:rPr lang="hu-HU" sz="1400" dirty="0" err="1"/>
              <a:t>bazálmembrán</a:t>
            </a:r>
            <a:r>
              <a:rPr lang="hu-HU" sz="1400" dirty="0"/>
              <a:t> feletti 2/3 hámréteget, vagy CIN 3 a teljes hámréteget érintik a kóros sejtek. Ezek a fokozatok a </a:t>
            </a:r>
            <a:r>
              <a:rPr lang="hu-HU" sz="1400" dirty="0" err="1"/>
              <a:t>praecancerosis</a:t>
            </a:r>
            <a:r>
              <a:rPr lang="hu-HU" sz="1400" dirty="0"/>
              <a:t> előrehaladásának lépéseit is jelzik. A szakmai irányelv szerint a CIN 1 és ettől kisebb fokú </a:t>
            </a:r>
            <a:r>
              <a:rPr lang="hu-HU" sz="1400" dirty="0" err="1"/>
              <a:t>atípia</a:t>
            </a:r>
            <a:r>
              <a:rPr lang="hu-HU" sz="1400" dirty="0"/>
              <a:t> még nem tekinthető a méhnyakrák </a:t>
            </a:r>
            <a:r>
              <a:rPr lang="hu-HU" sz="1400" dirty="0" err="1"/>
              <a:t>praecancerosisának</a:t>
            </a:r>
            <a:r>
              <a:rPr lang="hu-HU" sz="1400" dirty="0"/>
              <a:t>, de fokozott ellenőrzés indokolt, míg a CIN 2 és ettől súlyosabb fokú laphám </a:t>
            </a:r>
            <a:r>
              <a:rPr lang="hu-HU" sz="1400" dirty="0" err="1"/>
              <a:t>atípia</a:t>
            </a:r>
            <a:r>
              <a:rPr lang="hu-HU" sz="1400" dirty="0"/>
              <a:t> beavatkozást igényel.</a:t>
            </a:r>
          </a:p>
          <a:p>
            <a:pPr algn="just"/>
            <a:r>
              <a:rPr lang="hu-HU" sz="1400" i="1" dirty="0"/>
              <a:t> </a:t>
            </a:r>
            <a:endParaRPr lang="hu-HU" sz="1400" dirty="0"/>
          </a:p>
          <a:p>
            <a:pPr algn="just"/>
            <a:r>
              <a:rPr lang="hu-HU" sz="1400" i="1" dirty="0"/>
              <a:t>Invázió gyanúja</a:t>
            </a:r>
            <a:r>
              <a:rPr lang="hu-HU" sz="1400" dirty="0"/>
              <a:t> alapos gyanúját veti fel a laphámsejtes karcinóma jelenlétének, de igazolni még nem tudja. A </a:t>
            </a:r>
            <a:r>
              <a:rPr lang="hu-HU" sz="1400" i="1" dirty="0"/>
              <a:t>laphámsejtes </a:t>
            </a:r>
            <a:r>
              <a:rPr lang="hu-HU" sz="1400" i="1" dirty="0" err="1"/>
              <a:t>carcinoma</a:t>
            </a:r>
            <a:r>
              <a:rPr lang="hu-HU" sz="1400" dirty="0"/>
              <a:t> egyértelmű </a:t>
            </a:r>
            <a:r>
              <a:rPr lang="hu-HU" sz="1400" dirty="0" err="1"/>
              <a:t>carcinoma</a:t>
            </a:r>
            <a:r>
              <a:rPr lang="hu-HU" sz="1400" dirty="0"/>
              <a:t> jelenlétét jelenti. A mirigyhám sejtek tekintetében az </a:t>
            </a:r>
            <a:r>
              <a:rPr lang="hu-HU" sz="1400" i="1" dirty="0"/>
              <a:t>atípusos mirigyhámsejtek AGC-NOS</a:t>
            </a:r>
            <a:r>
              <a:rPr lang="hu-HU" sz="1400" dirty="0"/>
              <a:t> </a:t>
            </a:r>
            <a:r>
              <a:rPr lang="hu-HU" sz="1400" dirty="0" err="1"/>
              <a:t>onkologiai</a:t>
            </a:r>
            <a:r>
              <a:rPr lang="hu-HU" sz="1400" dirty="0"/>
              <a:t> szempontból kis kockázatú, de nem negatív hámelváltozás.</a:t>
            </a:r>
          </a:p>
          <a:p>
            <a:pPr algn="just"/>
            <a:endParaRPr lang="hu-HU" sz="1400" dirty="0"/>
          </a:p>
          <a:p>
            <a:pPr algn="just"/>
            <a:r>
              <a:rPr lang="hu-HU" sz="1400" i="1" dirty="0" err="1"/>
              <a:t>Endocervicalis</a:t>
            </a:r>
            <a:r>
              <a:rPr lang="hu-HU" sz="1400" i="1" dirty="0"/>
              <a:t> </a:t>
            </a:r>
            <a:r>
              <a:rPr lang="hu-HU" sz="1400" i="1" dirty="0" err="1"/>
              <a:t>adenocarcinoma</a:t>
            </a:r>
            <a:r>
              <a:rPr lang="hu-HU" sz="1400" i="1" dirty="0"/>
              <a:t> in situ AIS</a:t>
            </a:r>
            <a:r>
              <a:rPr lang="hu-HU" sz="1400" dirty="0"/>
              <a:t>, az alapmembránt nem áttörő </a:t>
            </a:r>
            <a:r>
              <a:rPr lang="hu-HU" sz="1400" dirty="0" err="1"/>
              <a:t>adenocarcinoma</a:t>
            </a:r>
            <a:r>
              <a:rPr lang="hu-HU" sz="1400" dirty="0"/>
              <a:t>. Az </a:t>
            </a:r>
            <a:r>
              <a:rPr lang="hu-HU" sz="1400" i="1" dirty="0" err="1"/>
              <a:t>Adenocarcinoma</a:t>
            </a:r>
            <a:r>
              <a:rPr lang="hu-HU" sz="1400" dirty="0"/>
              <a:t> egyértelmű rákos elváltozást igazol. A javaslatot a </a:t>
            </a:r>
            <a:r>
              <a:rPr lang="hu-HU" sz="1400" dirty="0" err="1"/>
              <a:t>citopathológiai</a:t>
            </a:r>
            <a:r>
              <a:rPr lang="hu-HU" sz="1400" dirty="0"/>
              <a:t> értékelést adó szakember adja az általa talált elváltozások alapján. Ezt klinikai szempontból szükséges újra értékelni és ez alapján egyéb ellátást, illetve kontroll vizsgálatot végezni. A </a:t>
            </a:r>
            <a:r>
              <a:rPr lang="hu-HU" sz="1400" dirty="0" err="1"/>
              <a:t>Papanicolaou</a:t>
            </a:r>
            <a:r>
              <a:rPr lang="hu-HU" sz="1400" dirty="0"/>
              <a:t> diagnózis ugyan szerepelhet a </a:t>
            </a:r>
            <a:r>
              <a:rPr lang="hu-HU" sz="1400" dirty="0" err="1"/>
              <a:t>citologiai</a:t>
            </a:r>
            <a:r>
              <a:rPr lang="hu-HU" sz="1400" dirty="0"/>
              <a:t> lapon, de ma ennek kitöltése inkább zavaró, így nem használjuk.</a:t>
            </a:r>
          </a:p>
        </p:txBody>
      </p:sp>
    </p:spTree>
    <p:extLst>
      <p:ext uri="{BB962C8B-B14F-4D97-AF65-F5344CB8AC3E}">
        <p14:creationId xmlns:p14="http://schemas.microsoft.com/office/powerpoint/2010/main" val="2837820864"/>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5. Nőgyógyászati, onkológia ismeretek</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512796" y="1506249"/>
            <a:ext cx="8280920" cy="369332"/>
          </a:xfrm>
          <a:prstGeom prst="rect">
            <a:avLst/>
          </a:prstGeom>
          <a:noFill/>
        </p:spPr>
        <p:txBody>
          <a:bodyPr wrap="square" rtlCol="0">
            <a:spAutoFit/>
          </a:bodyPr>
          <a:lstStyle/>
          <a:p>
            <a:r>
              <a:rPr lang="hu-HU" dirty="0">
                <a:solidFill>
                  <a:srgbClr val="0070C0"/>
                </a:solidFill>
              </a:rPr>
              <a:t>Méhnyakrák kialakulása I.</a:t>
            </a:r>
          </a:p>
        </p:txBody>
      </p:sp>
      <p:sp>
        <p:nvSpPr>
          <p:cNvPr id="2" name="Szövegdoboz 1"/>
          <p:cNvSpPr txBox="1"/>
          <p:nvPr/>
        </p:nvSpPr>
        <p:spPr>
          <a:xfrm>
            <a:off x="458827" y="2132856"/>
            <a:ext cx="8163660" cy="3046988"/>
          </a:xfrm>
          <a:prstGeom prst="rect">
            <a:avLst/>
          </a:prstGeom>
          <a:noFill/>
        </p:spPr>
        <p:txBody>
          <a:bodyPr wrap="square" rtlCol="0">
            <a:spAutoFit/>
          </a:bodyPr>
          <a:lstStyle/>
          <a:p>
            <a:pPr algn="just"/>
            <a:r>
              <a:rPr lang="hu-HU" sz="1600" dirty="0"/>
              <a:t>A méhnyakrák a lassan kialakuló rákok közé tartozik. Először rákot megelőző állapot – </a:t>
            </a:r>
            <a:r>
              <a:rPr lang="hu-HU" sz="1600" dirty="0" err="1"/>
              <a:t>praecancerosis</a:t>
            </a:r>
            <a:r>
              <a:rPr lang="hu-HU" sz="1600" dirty="0"/>
              <a:t> – alakul ki, majd több éves fennállás esetén (átlagosan 5–10 év, de van gyorsan kialakuló forma is) </a:t>
            </a:r>
            <a:r>
              <a:rPr lang="hu-HU" sz="1600" dirty="0" err="1"/>
              <a:t>invazív</a:t>
            </a:r>
            <a:r>
              <a:rPr lang="hu-HU" sz="1600" dirty="0"/>
              <a:t> rákká alakul. </a:t>
            </a:r>
          </a:p>
          <a:p>
            <a:pPr algn="just"/>
            <a:endParaRPr lang="hu-HU" sz="1600" dirty="0"/>
          </a:p>
          <a:p>
            <a:pPr algn="just"/>
            <a:r>
              <a:rPr lang="hu-HU" sz="1600" dirty="0"/>
              <a:t>Ez a ráktípus leggyakrabban felszínen nő, előrehaladott stádiumban szabad szemmel látható.</a:t>
            </a:r>
          </a:p>
          <a:p>
            <a:pPr algn="just"/>
            <a:endParaRPr lang="hu-HU" sz="1600" b="1" u="sng" dirty="0"/>
          </a:p>
          <a:p>
            <a:pPr algn="just"/>
            <a:r>
              <a:rPr lang="hu-HU" sz="1600" dirty="0">
                <a:solidFill>
                  <a:srgbClr val="00B050"/>
                </a:solidFill>
              </a:rPr>
              <a:t>A méhnyakrák gyógyítható, ha még az áttétek kialakulása előtt felismerik. Minél előbb ismerik fel, annál ígéretesebb a gyógyulás!</a:t>
            </a:r>
          </a:p>
          <a:p>
            <a:pPr algn="just"/>
            <a:endParaRPr lang="hu-HU" sz="1600" dirty="0"/>
          </a:p>
          <a:p>
            <a:pPr algn="just"/>
            <a:r>
              <a:rPr lang="hu-HU" sz="1600" dirty="0"/>
              <a:t>A rák kialakulásának helye a laphám és mirigyhám találkozása, </a:t>
            </a:r>
            <a:r>
              <a:rPr lang="hu-HU" sz="1600" dirty="0" err="1"/>
              <a:t>latinul</a:t>
            </a:r>
            <a:r>
              <a:rPr lang="hu-HU" sz="1600" dirty="0"/>
              <a:t> </a:t>
            </a:r>
            <a:r>
              <a:rPr lang="hu-HU" sz="1600" dirty="0" err="1"/>
              <a:t>squamo-columnaris</a:t>
            </a:r>
            <a:r>
              <a:rPr lang="hu-HU" sz="1600" dirty="0"/>
              <a:t> </a:t>
            </a:r>
            <a:r>
              <a:rPr lang="hu-HU" sz="1600" dirty="0" err="1"/>
              <a:t>junctio</a:t>
            </a:r>
            <a:r>
              <a:rPr lang="hu-HU" sz="1600" dirty="0"/>
              <a:t>. </a:t>
            </a:r>
          </a:p>
        </p:txBody>
      </p:sp>
    </p:spTree>
    <p:extLst>
      <p:ext uri="{BB962C8B-B14F-4D97-AF65-F5344CB8AC3E}">
        <p14:creationId xmlns:p14="http://schemas.microsoft.com/office/powerpoint/2010/main" val="2222388866"/>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5. Nőgyógyászati, onkológia ismeretek</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512796" y="1437136"/>
            <a:ext cx="8280920" cy="369332"/>
          </a:xfrm>
          <a:prstGeom prst="rect">
            <a:avLst/>
          </a:prstGeom>
          <a:noFill/>
        </p:spPr>
        <p:txBody>
          <a:bodyPr wrap="square" rtlCol="0">
            <a:spAutoFit/>
          </a:bodyPr>
          <a:lstStyle/>
          <a:p>
            <a:r>
              <a:rPr lang="hu-HU" dirty="0">
                <a:solidFill>
                  <a:srgbClr val="0070C0"/>
                </a:solidFill>
              </a:rPr>
              <a:t>Méhnyakrák kialakulása II.</a:t>
            </a:r>
          </a:p>
        </p:txBody>
      </p:sp>
      <p:sp>
        <p:nvSpPr>
          <p:cNvPr id="6" name="Szövegdoboz 5"/>
          <p:cNvSpPr txBox="1"/>
          <p:nvPr/>
        </p:nvSpPr>
        <p:spPr>
          <a:xfrm>
            <a:off x="480922" y="1861327"/>
            <a:ext cx="8182156" cy="2677656"/>
          </a:xfrm>
          <a:prstGeom prst="rect">
            <a:avLst/>
          </a:prstGeom>
          <a:noFill/>
        </p:spPr>
        <p:txBody>
          <a:bodyPr wrap="square" rtlCol="0">
            <a:spAutoFit/>
          </a:bodyPr>
          <a:lstStyle/>
          <a:p>
            <a:pPr algn="just"/>
            <a:r>
              <a:rPr lang="hu-HU" sz="1500" dirty="0"/>
              <a:t>Laphám-mirigyhám vetélkedése kóros sejtosztódást eredményezhet, úgynevezett atípusos sejtek keletkeznek, melyekben kóros DNS állomány jöhet létre.</a:t>
            </a:r>
          </a:p>
          <a:p>
            <a:pPr algn="just"/>
            <a:r>
              <a:rPr lang="hu-HU" sz="1500" dirty="0"/>
              <a:t>A sejtekben ezek kijavítására javító, (</a:t>
            </a:r>
            <a:r>
              <a:rPr lang="hu-HU" sz="1500" dirty="0" err="1"/>
              <a:t>repair</a:t>
            </a:r>
            <a:r>
              <a:rPr lang="hu-HU" sz="1500" dirty="0"/>
              <a:t>) funkciók működnek. </a:t>
            </a:r>
          </a:p>
          <a:p>
            <a:pPr algn="just"/>
            <a:r>
              <a:rPr lang="hu-HU" sz="1500" dirty="0"/>
              <a:t>Szerepüket leegyszerűsítve úgy lehet meghatározni, hogy ezen gének „figyelik” az adott sejt genetikai állományát, működését, és ha nagyfokú zavart észlelnek, akkor a sejt elpusztítja önmagát.</a:t>
            </a:r>
          </a:p>
          <a:p>
            <a:pPr algn="just"/>
            <a:r>
              <a:rPr lang="hu-HU" sz="1500" dirty="0"/>
              <a:t> </a:t>
            </a:r>
          </a:p>
          <a:p>
            <a:pPr algn="just"/>
            <a:r>
              <a:rPr lang="hu-HU" sz="1500" dirty="0"/>
              <a:t>Ezt az önpusztító rendszert </a:t>
            </a:r>
            <a:r>
              <a:rPr lang="hu-HU" sz="1500" dirty="0" err="1"/>
              <a:t>apoptózisnak</a:t>
            </a:r>
            <a:r>
              <a:rPr lang="hu-HU" sz="1500" dirty="0"/>
              <a:t> (tervezett sejthalálnak) nevezzük. Ha ez a funkció jól működik, a kialakuló atípusos vagy rákos sejtek időben elpusztításra kerülnek, így a </a:t>
            </a:r>
            <a:r>
              <a:rPr lang="hu-HU" sz="1500" dirty="0" err="1"/>
              <a:t>praecancerosus</a:t>
            </a:r>
            <a:r>
              <a:rPr lang="hu-HU" sz="1500" dirty="0"/>
              <a:t> vagy rákos átalakulás nem jön létre.</a:t>
            </a:r>
          </a:p>
          <a:p>
            <a:endParaRPr lang="hu-HU" dirty="0"/>
          </a:p>
        </p:txBody>
      </p:sp>
    </p:spTree>
    <p:extLst>
      <p:ext uri="{BB962C8B-B14F-4D97-AF65-F5344CB8AC3E}">
        <p14:creationId xmlns:p14="http://schemas.microsoft.com/office/powerpoint/2010/main" val="2944346838"/>
      </p:ext>
    </p:extLst>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6. A SZŰRÉS TÁRSADALMI ELFOGADOTTSÁGA, LÉLEKTANI HATÁSAI</a:t>
            </a:r>
          </a:p>
        </p:txBody>
      </p:sp>
      <p:pic>
        <p:nvPicPr>
          <p:cNvPr id="8" name="Kép 7"/>
          <p:cNvPicPr>
            <a:picLocks noChangeAspect="1"/>
          </p:cNvPicPr>
          <p:nvPr/>
        </p:nvPicPr>
        <p:blipFill>
          <a:blip r:embed="rId2"/>
          <a:stretch>
            <a:fillRect/>
          </a:stretch>
        </p:blipFill>
        <p:spPr>
          <a:xfrm>
            <a:off x="5868144" y="5903795"/>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296772" y="1470914"/>
            <a:ext cx="8280920" cy="369332"/>
          </a:xfrm>
          <a:prstGeom prst="rect">
            <a:avLst/>
          </a:prstGeom>
          <a:noFill/>
        </p:spPr>
        <p:txBody>
          <a:bodyPr wrap="square" rtlCol="0">
            <a:spAutoFit/>
          </a:bodyPr>
          <a:lstStyle/>
          <a:p>
            <a:endParaRPr lang="hu-HU" dirty="0">
              <a:solidFill>
                <a:srgbClr val="0070C0"/>
              </a:solidFill>
            </a:endParaRPr>
          </a:p>
        </p:txBody>
      </p:sp>
      <p:sp>
        <p:nvSpPr>
          <p:cNvPr id="6" name="Szövegdoboz 5"/>
          <p:cNvSpPr txBox="1"/>
          <p:nvPr/>
        </p:nvSpPr>
        <p:spPr>
          <a:xfrm>
            <a:off x="355115" y="1409031"/>
            <a:ext cx="2992749" cy="923330"/>
          </a:xfrm>
          <a:prstGeom prst="rect">
            <a:avLst/>
          </a:prstGeom>
          <a:noFill/>
        </p:spPr>
        <p:txBody>
          <a:bodyPr wrap="square" rtlCol="0">
            <a:spAutoFit/>
          </a:bodyPr>
          <a:lstStyle/>
          <a:p>
            <a:r>
              <a:rPr lang="hu-HU" dirty="0">
                <a:solidFill>
                  <a:srgbClr val="0070C0"/>
                </a:solidFill>
              </a:rPr>
              <a:t>A rák képe a köztudatban</a:t>
            </a:r>
          </a:p>
          <a:p>
            <a:endParaRPr lang="hu-HU" dirty="0">
              <a:solidFill>
                <a:srgbClr val="0070C0"/>
              </a:solidFill>
            </a:endParaRPr>
          </a:p>
          <a:p>
            <a:endParaRPr lang="hu-HU" dirty="0">
              <a:solidFill>
                <a:srgbClr val="0070C0"/>
              </a:solidFill>
            </a:endParaRPr>
          </a:p>
        </p:txBody>
      </p:sp>
      <p:sp>
        <p:nvSpPr>
          <p:cNvPr id="2" name="Szövegdoboz 1"/>
          <p:cNvSpPr txBox="1"/>
          <p:nvPr/>
        </p:nvSpPr>
        <p:spPr>
          <a:xfrm>
            <a:off x="303969" y="1886820"/>
            <a:ext cx="8280920" cy="3785652"/>
          </a:xfrm>
          <a:prstGeom prst="rect">
            <a:avLst/>
          </a:prstGeom>
          <a:noFill/>
        </p:spPr>
        <p:txBody>
          <a:bodyPr wrap="square" rtlCol="0">
            <a:spAutoFit/>
          </a:bodyPr>
          <a:lstStyle/>
          <a:p>
            <a:pPr algn="just"/>
            <a:r>
              <a:rPr lang="hu-HU" sz="1500" dirty="0"/>
              <a:t>Számos tanulmány mutatja, hogy a ráktól és a velejáró következményektől való félelem a szorongás fő forrása a méhnyakszűrésen résztvevő nők körében.</a:t>
            </a:r>
          </a:p>
          <a:p>
            <a:pPr algn="just"/>
            <a:r>
              <a:rPr lang="hu-HU" sz="1500" dirty="0"/>
              <a:t>Ez abból származik, hogy a szűrésen résztvevők nem kapnak megfelelő információt a </a:t>
            </a:r>
            <a:r>
              <a:rPr lang="hu-HU" sz="1500" dirty="0" err="1"/>
              <a:t>preklinikai</a:t>
            </a:r>
            <a:r>
              <a:rPr lang="hu-HU" sz="1500" dirty="0"/>
              <a:t> fázisnak természetéről, ezért sok a szükségtelen szorongás és stressz.</a:t>
            </a:r>
          </a:p>
          <a:p>
            <a:pPr algn="just"/>
            <a:endParaRPr lang="hu-HU" sz="1500" dirty="0"/>
          </a:p>
          <a:p>
            <a:pPr algn="just"/>
            <a:r>
              <a:rPr lang="hu-HU" sz="1500" dirty="0"/>
              <a:t>Az emberek az összes létező betegség közül a rákot tartják a legijesztőbbnek. A megkérdezettek általában különlegesen negatív képekkel írják le a rákot, mint az emberi test és lélek megállíthatatlan pusztítóját.</a:t>
            </a:r>
          </a:p>
          <a:p>
            <a:pPr algn="just"/>
            <a:endParaRPr lang="hu-HU" sz="1500" dirty="0"/>
          </a:p>
          <a:p>
            <a:pPr algn="just"/>
            <a:r>
              <a:rPr lang="hu-HU" sz="1500" dirty="0"/>
              <a:t>Bár egyre több tapasztalat szól amellett, hogy az időben észrevett rák gyógyítható, és a szűrést nagy általánosságban hasznosnak tartják, mégis ez a látszólagos optimizmus bizonyíthatóan nem elég erős ahhoz, hogy legyőzze a köztudatban élő negatív vélekedést.</a:t>
            </a:r>
          </a:p>
          <a:p>
            <a:pPr algn="just"/>
            <a:endParaRPr lang="hu-HU" sz="1500" dirty="0"/>
          </a:p>
          <a:p>
            <a:pPr algn="just"/>
            <a:r>
              <a:rPr lang="hu-HU" sz="1500" dirty="0"/>
              <a:t>Egyértelműen bizonyítható, hogy a rák </a:t>
            </a:r>
            <a:r>
              <a:rPr lang="hu-HU" sz="1500" dirty="0" err="1"/>
              <a:t>stigmatizáló</a:t>
            </a:r>
            <a:r>
              <a:rPr lang="hu-HU" sz="1500" dirty="0"/>
              <a:t> betegség, ezért a „címke” felragasztásának és jelentésének hosszú távú következményei vannak. Még a tévesen </a:t>
            </a:r>
            <a:r>
              <a:rPr lang="hu-HU" sz="1500" dirty="0" err="1"/>
              <a:t>pozitívak</a:t>
            </a:r>
            <a:r>
              <a:rPr lang="hu-HU" sz="1500" dirty="0"/>
              <a:t> esetében is tönkreteszi az identitást, mert „még a gyanú árnyéka is megbélyegző”.</a:t>
            </a:r>
          </a:p>
        </p:txBody>
      </p:sp>
    </p:spTree>
    <p:extLst>
      <p:ext uri="{BB962C8B-B14F-4D97-AF65-F5344CB8AC3E}">
        <p14:creationId xmlns:p14="http://schemas.microsoft.com/office/powerpoint/2010/main" val="3117294266"/>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6. A SZŰRÉS TÁRSADALMI ELFOGADOTTSÁGA, LÉLEKTANI HATÁSAI</a:t>
            </a:r>
          </a:p>
        </p:txBody>
      </p:sp>
      <p:pic>
        <p:nvPicPr>
          <p:cNvPr id="8" name="Kép 7"/>
          <p:cNvPicPr>
            <a:picLocks noChangeAspect="1"/>
          </p:cNvPicPr>
          <p:nvPr/>
        </p:nvPicPr>
        <p:blipFill>
          <a:blip r:embed="rId2"/>
          <a:stretch>
            <a:fillRect/>
          </a:stretch>
        </p:blipFill>
        <p:spPr>
          <a:xfrm>
            <a:off x="5868144" y="5903795"/>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296772" y="1470914"/>
            <a:ext cx="8280920" cy="369332"/>
          </a:xfrm>
          <a:prstGeom prst="rect">
            <a:avLst/>
          </a:prstGeom>
          <a:noFill/>
        </p:spPr>
        <p:txBody>
          <a:bodyPr wrap="square" rtlCol="0">
            <a:spAutoFit/>
          </a:bodyPr>
          <a:lstStyle/>
          <a:p>
            <a:endParaRPr lang="hu-HU" dirty="0">
              <a:solidFill>
                <a:srgbClr val="0070C0"/>
              </a:solidFill>
            </a:endParaRPr>
          </a:p>
        </p:txBody>
      </p:sp>
      <p:sp>
        <p:nvSpPr>
          <p:cNvPr id="6" name="Szövegdoboz 5"/>
          <p:cNvSpPr txBox="1"/>
          <p:nvPr/>
        </p:nvSpPr>
        <p:spPr>
          <a:xfrm>
            <a:off x="355115" y="1409031"/>
            <a:ext cx="2992749" cy="646331"/>
          </a:xfrm>
          <a:prstGeom prst="rect">
            <a:avLst/>
          </a:prstGeom>
          <a:noFill/>
        </p:spPr>
        <p:txBody>
          <a:bodyPr wrap="square" rtlCol="0">
            <a:spAutoFit/>
          </a:bodyPr>
          <a:lstStyle/>
          <a:p>
            <a:r>
              <a:rPr lang="hu-HU" dirty="0">
                <a:solidFill>
                  <a:srgbClr val="0070C0"/>
                </a:solidFill>
              </a:rPr>
              <a:t>A” kór” és a ”betegség”</a:t>
            </a:r>
          </a:p>
          <a:p>
            <a:endParaRPr lang="hu-HU" dirty="0">
              <a:solidFill>
                <a:srgbClr val="0070C0"/>
              </a:solidFill>
            </a:endParaRPr>
          </a:p>
        </p:txBody>
      </p:sp>
      <p:sp>
        <p:nvSpPr>
          <p:cNvPr id="5" name="Szövegdoboz 4"/>
          <p:cNvSpPr txBox="1"/>
          <p:nvPr/>
        </p:nvSpPr>
        <p:spPr>
          <a:xfrm>
            <a:off x="328326" y="1985287"/>
            <a:ext cx="8696013" cy="1323439"/>
          </a:xfrm>
          <a:prstGeom prst="rect">
            <a:avLst/>
          </a:prstGeom>
          <a:noFill/>
        </p:spPr>
        <p:txBody>
          <a:bodyPr wrap="square" rtlCol="0">
            <a:spAutoFit/>
          </a:bodyPr>
          <a:lstStyle/>
          <a:p>
            <a:pPr algn="just"/>
            <a:r>
              <a:rPr lang="hu-HU" sz="1600" dirty="0"/>
              <a:t>Különbséget kell tennünk a „kór” biológiai realitása és a „betegség” társadalmi realitása között.</a:t>
            </a:r>
          </a:p>
          <a:p>
            <a:pPr algn="just"/>
            <a:r>
              <a:rPr lang="en-US" sz="1600" dirty="0"/>
              <a:t>Az ember ugyanúgy, mint bármely más élőlény,</a:t>
            </a:r>
            <a:r>
              <a:rPr lang="hu-HU" sz="1600" dirty="0"/>
              <a:t> </a:t>
            </a:r>
            <a:r>
              <a:rPr lang="en-US" sz="1600" dirty="0"/>
              <a:t>egy</a:t>
            </a:r>
            <a:r>
              <a:rPr lang="hu-HU" sz="1600" dirty="0"/>
              <a:t> </a:t>
            </a:r>
            <a:r>
              <a:rPr lang="en-US" sz="1600" i="1" dirty="0"/>
              <a:t>organikus test</a:t>
            </a:r>
            <a:r>
              <a:rPr lang="en-US" sz="1600" dirty="0"/>
              <a:t>. </a:t>
            </a:r>
            <a:r>
              <a:rPr lang="hu-HU" sz="1600" dirty="0"/>
              <a:t>Ennek a testnek lehetnek bajai. Ezt nevezzük </a:t>
            </a:r>
            <a:r>
              <a:rPr lang="hu-HU" sz="1600" i="1" dirty="0"/>
              <a:t>kórnak</a:t>
            </a:r>
            <a:r>
              <a:rPr lang="hu-HU" sz="1600" dirty="0"/>
              <a:t>.</a:t>
            </a:r>
          </a:p>
          <a:p>
            <a:pPr algn="just"/>
            <a:r>
              <a:rPr lang="hu-HU" sz="1600" dirty="0"/>
              <a:t>Szociológiai megfogalmazás szerint, a </a:t>
            </a:r>
            <a:r>
              <a:rPr lang="hu-HU" sz="1600" i="1" dirty="0"/>
              <a:t>betegség </a:t>
            </a:r>
            <a:r>
              <a:rPr lang="hu-HU" sz="1600" dirty="0"/>
              <a:t>a rossz egészségi állapot szubjektív értékelése, megélése, megtapasztalása.</a:t>
            </a:r>
            <a:endParaRPr lang="hu-HU" dirty="0"/>
          </a:p>
        </p:txBody>
      </p:sp>
      <p:sp>
        <p:nvSpPr>
          <p:cNvPr id="7" name="Szövegdoboz 6"/>
          <p:cNvSpPr txBox="1"/>
          <p:nvPr/>
        </p:nvSpPr>
        <p:spPr>
          <a:xfrm>
            <a:off x="331435" y="3501008"/>
            <a:ext cx="8561045" cy="2062103"/>
          </a:xfrm>
          <a:prstGeom prst="rect">
            <a:avLst/>
          </a:prstGeom>
          <a:noFill/>
        </p:spPr>
        <p:txBody>
          <a:bodyPr wrap="square" rtlCol="0">
            <a:spAutoFit/>
          </a:bodyPr>
          <a:lstStyle/>
          <a:p>
            <a:pPr algn="just"/>
            <a:r>
              <a:rPr lang="hu-HU" sz="1600" dirty="0"/>
              <a:t>Az az állítás, hogy az egyén beteg, azt jelenti, hogy ennek a kóros állapotnak a következményei túllépnek a szervi rendellenesség biológiai következményein és az egész szociális létét, életérzését befolyásolják. Ez a megállapítás fokozottan érvényes a szűrővizsgálatra.</a:t>
            </a:r>
          </a:p>
          <a:p>
            <a:pPr algn="just"/>
            <a:endParaRPr lang="hu-HU" sz="1600" dirty="0"/>
          </a:p>
          <a:p>
            <a:pPr algn="just"/>
            <a:r>
              <a:rPr lang="hu-HU" sz="1600" dirty="0"/>
              <a:t>Világos példa erre egy hamis pozitív eredmény, ahol a” felmentő diagnózis” megszületéséig az egyén átél egy rettegett állapotot, úgy, hogy a kór biológiai realitása eltér a betegség szociális realitásától.</a:t>
            </a:r>
          </a:p>
        </p:txBody>
      </p:sp>
    </p:spTree>
    <p:extLst>
      <p:ext uri="{BB962C8B-B14F-4D97-AF65-F5344CB8AC3E}">
        <p14:creationId xmlns:p14="http://schemas.microsoft.com/office/powerpoint/2010/main" val="1945602309"/>
      </p:ext>
    </p:extLst>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6. A SZŰRÉS TÁRSADALMI ELFOGADOTTSÁGA, LÉLEKTANI HATÁSAI</a:t>
            </a:r>
          </a:p>
        </p:txBody>
      </p:sp>
      <p:pic>
        <p:nvPicPr>
          <p:cNvPr id="8" name="Kép 7"/>
          <p:cNvPicPr>
            <a:picLocks noChangeAspect="1"/>
          </p:cNvPicPr>
          <p:nvPr/>
        </p:nvPicPr>
        <p:blipFill>
          <a:blip r:embed="rId2"/>
          <a:stretch>
            <a:fillRect/>
          </a:stretch>
        </p:blipFill>
        <p:spPr>
          <a:xfrm>
            <a:off x="5868144" y="5903795"/>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296772" y="1470914"/>
            <a:ext cx="8280920" cy="369332"/>
          </a:xfrm>
          <a:prstGeom prst="rect">
            <a:avLst/>
          </a:prstGeom>
          <a:noFill/>
        </p:spPr>
        <p:txBody>
          <a:bodyPr wrap="square" rtlCol="0">
            <a:spAutoFit/>
          </a:bodyPr>
          <a:lstStyle/>
          <a:p>
            <a:endParaRPr lang="hu-HU" dirty="0">
              <a:solidFill>
                <a:srgbClr val="0070C0"/>
              </a:solidFill>
            </a:endParaRPr>
          </a:p>
        </p:txBody>
      </p:sp>
      <p:sp>
        <p:nvSpPr>
          <p:cNvPr id="6" name="Szövegdoboz 5"/>
          <p:cNvSpPr txBox="1"/>
          <p:nvPr/>
        </p:nvSpPr>
        <p:spPr>
          <a:xfrm>
            <a:off x="296772" y="1401780"/>
            <a:ext cx="2992749" cy="923330"/>
          </a:xfrm>
          <a:prstGeom prst="rect">
            <a:avLst/>
          </a:prstGeom>
          <a:noFill/>
        </p:spPr>
        <p:txBody>
          <a:bodyPr wrap="square" rtlCol="0">
            <a:spAutoFit/>
          </a:bodyPr>
          <a:lstStyle/>
          <a:p>
            <a:r>
              <a:rPr lang="hu-HU" dirty="0">
                <a:solidFill>
                  <a:srgbClr val="0070C0"/>
                </a:solidFill>
              </a:rPr>
              <a:t>Az áldozat hibáztatása</a:t>
            </a:r>
          </a:p>
          <a:p>
            <a:endParaRPr lang="hu-HU" dirty="0">
              <a:solidFill>
                <a:srgbClr val="0070C0"/>
              </a:solidFill>
            </a:endParaRPr>
          </a:p>
          <a:p>
            <a:endParaRPr lang="hu-HU" dirty="0">
              <a:solidFill>
                <a:srgbClr val="0070C0"/>
              </a:solidFill>
            </a:endParaRPr>
          </a:p>
        </p:txBody>
      </p:sp>
      <p:sp>
        <p:nvSpPr>
          <p:cNvPr id="2" name="Szövegdoboz 1"/>
          <p:cNvSpPr txBox="1"/>
          <p:nvPr/>
        </p:nvSpPr>
        <p:spPr>
          <a:xfrm>
            <a:off x="303969" y="1886820"/>
            <a:ext cx="8588511" cy="1815882"/>
          </a:xfrm>
          <a:prstGeom prst="rect">
            <a:avLst/>
          </a:prstGeom>
          <a:noFill/>
        </p:spPr>
        <p:txBody>
          <a:bodyPr wrap="square" rtlCol="0">
            <a:spAutoFit/>
          </a:bodyPr>
          <a:lstStyle/>
          <a:p>
            <a:pPr algn="just"/>
            <a:r>
              <a:rPr lang="hu-HU" sz="1600" dirty="0"/>
              <a:t>Ma a rák </a:t>
            </a:r>
            <a:r>
              <a:rPr lang="hu-HU" sz="1600" i="1" dirty="0"/>
              <a:t>erős morális színezettel rendelkezik. </a:t>
            </a:r>
            <a:r>
              <a:rPr lang="hu-HU" sz="1600" dirty="0"/>
              <a:t>Ennek fő okát azok a tömegtájékoztatásban szereplő, a betegségek áldozatait hibáztató elméletek képezik, amelyeket az orvosi gyakorlat is megerősít.</a:t>
            </a:r>
          </a:p>
          <a:p>
            <a:pPr algn="just"/>
            <a:r>
              <a:rPr lang="hu-HU" sz="1600" dirty="0"/>
              <a:t>Alig van ebben a témában olyan tanulmány, amely meg ne jegyezné, hogy „az apácák nem kapják meg, de a prostituáltak igen”. </a:t>
            </a:r>
          </a:p>
          <a:p>
            <a:pPr algn="just"/>
            <a:r>
              <a:rPr lang="hu-HU" sz="1600" dirty="0"/>
              <a:t>Az ilyen kijelentések nemcsak felelőtlenek, de </a:t>
            </a:r>
            <a:r>
              <a:rPr lang="hu-HU" sz="1600" dirty="0" err="1"/>
              <a:t>ártalmasak</a:t>
            </a:r>
            <a:r>
              <a:rPr lang="hu-HU" sz="1600" dirty="0"/>
              <a:t> is, mivel morális fogyatékossággal vádolják a beteget, és tökéletes példaként szolgálnak „áldozat-hibáztató” ideológiához.</a:t>
            </a:r>
            <a:endParaRPr lang="hu-HU" dirty="0"/>
          </a:p>
        </p:txBody>
      </p:sp>
      <p:sp>
        <p:nvSpPr>
          <p:cNvPr id="3" name="Szövegdoboz 2"/>
          <p:cNvSpPr txBox="1"/>
          <p:nvPr/>
        </p:nvSpPr>
        <p:spPr>
          <a:xfrm>
            <a:off x="292815" y="3764340"/>
            <a:ext cx="7025197" cy="646331"/>
          </a:xfrm>
          <a:prstGeom prst="rect">
            <a:avLst/>
          </a:prstGeom>
          <a:noFill/>
        </p:spPr>
        <p:txBody>
          <a:bodyPr wrap="square" rtlCol="0">
            <a:spAutoFit/>
          </a:bodyPr>
          <a:lstStyle/>
          <a:p>
            <a:r>
              <a:rPr lang="hu-HU" dirty="0">
                <a:solidFill>
                  <a:srgbClr val="0070C0"/>
                </a:solidFill>
              </a:rPr>
              <a:t>A kockázat, mint betegség.  A talált rendellenesség értelmezése </a:t>
            </a:r>
          </a:p>
          <a:p>
            <a:endParaRPr lang="hu-HU" dirty="0"/>
          </a:p>
        </p:txBody>
      </p:sp>
      <p:sp>
        <p:nvSpPr>
          <p:cNvPr id="5" name="Szövegdoboz 4"/>
          <p:cNvSpPr txBox="1"/>
          <p:nvPr/>
        </p:nvSpPr>
        <p:spPr>
          <a:xfrm>
            <a:off x="303968" y="4298277"/>
            <a:ext cx="8444495" cy="1077218"/>
          </a:xfrm>
          <a:prstGeom prst="rect">
            <a:avLst/>
          </a:prstGeom>
          <a:noFill/>
        </p:spPr>
        <p:txBody>
          <a:bodyPr wrap="square" rtlCol="0">
            <a:spAutoFit/>
          </a:bodyPr>
          <a:lstStyle/>
          <a:p>
            <a:pPr algn="just"/>
            <a:r>
              <a:rPr lang="hu-HU" sz="1600" dirty="0"/>
              <a:t>Epidemiológiai szempontból a kimutatott enyhe, mérsékelt és előrehaladott </a:t>
            </a:r>
            <a:r>
              <a:rPr lang="hu-HU" sz="1600" dirty="0" err="1"/>
              <a:t>diszplázia</a:t>
            </a:r>
            <a:r>
              <a:rPr lang="hu-HU" sz="1600" dirty="0"/>
              <a:t> formái </a:t>
            </a:r>
            <a:r>
              <a:rPr lang="hu-HU" sz="1600" dirty="0" err="1"/>
              <a:t>biológiailag</a:t>
            </a:r>
            <a:r>
              <a:rPr lang="hu-HU" sz="1600" dirty="0"/>
              <a:t> úgy </a:t>
            </a:r>
            <a:r>
              <a:rPr lang="hu-HU" sz="1600" dirty="0" err="1"/>
              <a:t>jellemezhetőek</a:t>
            </a:r>
            <a:r>
              <a:rPr lang="hu-HU" sz="1600" dirty="0"/>
              <a:t>, mint potenciálisan megnövekedett esély arra, hogy rosszindulatúvá váljanak. Tehát az átlagosnál magasabb az esély arra, hogy a szóban forgó egyén rákos lesz (ami alatt itt </a:t>
            </a:r>
            <a:r>
              <a:rPr lang="hu-HU" sz="1600" dirty="0" err="1"/>
              <a:t>invazív</a:t>
            </a:r>
            <a:r>
              <a:rPr lang="hu-HU" sz="1600" dirty="0"/>
              <a:t> rákot értünk).</a:t>
            </a:r>
          </a:p>
        </p:txBody>
      </p:sp>
    </p:spTree>
    <p:extLst>
      <p:ext uri="{BB962C8B-B14F-4D97-AF65-F5344CB8AC3E}">
        <p14:creationId xmlns:p14="http://schemas.microsoft.com/office/powerpoint/2010/main" val="3349335801"/>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6. A SZŰRÉS TÁRSADALMI ELFOGADOTTSÁGA, LÉLEKTANI HATÁSAI</a:t>
            </a:r>
          </a:p>
        </p:txBody>
      </p:sp>
      <p:pic>
        <p:nvPicPr>
          <p:cNvPr id="8" name="Kép 7"/>
          <p:cNvPicPr>
            <a:picLocks noChangeAspect="1"/>
          </p:cNvPicPr>
          <p:nvPr/>
        </p:nvPicPr>
        <p:blipFill>
          <a:blip r:embed="rId2"/>
          <a:stretch>
            <a:fillRect/>
          </a:stretch>
        </p:blipFill>
        <p:spPr>
          <a:xfrm>
            <a:off x="5868144" y="5903795"/>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296772" y="1470914"/>
            <a:ext cx="8280920" cy="369332"/>
          </a:xfrm>
          <a:prstGeom prst="rect">
            <a:avLst/>
          </a:prstGeom>
          <a:noFill/>
        </p:spPr>
        <p:txBody>
          <a:bodyPr wrap="square" rtlCol="0">
            <a:spAutoFit/>
          </a:bodyPr>
          <a:lstStyle/>
          <a:p>
            <a:endParaRPr lang="hu-HU" dirty="0">
              <a:solidFill>
                <a:srgbClr val="0070C0"/>
              </a:solidFill>
            </a:endParaRPr>
          </a:p>
        </p:txBody>
      </p:sp>
      <p:sp>
        <p:nvSpPr>
          <p:cNvPr id="6" name="Szövegdoboz 5"/>
          <p:cNvSpPr txBox="1"/>
          <p:nvPr/>
        </p:nvSpPr>
        <p:spPr>
          <a:xfrm>
            <a:off x="324384" y="1378581"/>
            <a:ext cx="2907076" cy="923330"/>
          </a:xfrm>
          <a:prstGeom prst="rect">
            <a:avLst/>
          </a:prstGeom>
          <a:noFill/>
        </p:spPr>
        <p:txBody>
          <a:bodyPr wrap="square" rtlCol="0">
            <a:spAutoFit/>
          </a:bodyPr>
          <a:lstStyle/>
          <a:p>
            <a:r>
              <a:rPr lang="hu-HU" dirty="0">
                <a:solidFill>
                  <a:srgbClr val="0070C0"/>
                </a:solidFill>
              </a:rPr>
              <a:t>Mit jelent a kockázat?</a:t>
            </a:r>
          </a:p>
          <a:p>
            <a:endParaRPr lang="hu-HU" dirty="0">
              <a:solidFill>
                <a:srgbClr val="0070C0"/>
              </a:solidFill>
            </a:endParaRPr>
          </a:p>
          <a:p>
            <a:endParaRPr lang="hu-HU" dirty="0">
              <a:solidFill>
                <a:srgbClr val="0070C0"/>
              </a:solidFill>
            </a:endParaRPr>
          </a:p>
        </p:txBody>
      </p:sp>
      <p:sp>
        <p:nvSpPr>
          <p:cNvPr id="7" name="Szövegdoboz 6"/>
          <p:cNvSpPr txBox="1"/>
          <p:nvPr/>
        </p:nvSpPr>
        <p:spPr>
          <a:xfrm>
            <a:off x="325372" y="1951563"/>
            <a:ext cx="8360777" cy="3554819"/>
          </a:xfrm>
          <a:prstGeom prst="rect">
            <a:avLst/>
          </a:prstGeom>
          <a:noFill/>
        </p:spPr>
        <p:txBody>
          <a:bodyPr wrap="square" rtlCol="0">
            <a:spAutoFit/>
          </a:bodyPr>
          <a:lstStyle/>
          <a:p>
            <a:pPr algn="just"/>
            <a:r>
              <a:rPr lang="hu-HU" sz="1500" dirty="0"/>
              <a:t>A gyakorló orvos szempontjából ez az állapot a ráknak egy korai és kezelhető fázisa. </a:t>
            </a:r>
            <a:r>
              <a:rPr lang="hu-HU" sz="1500" dirty="0">
                <a:solidFill>
                  <a:srgbClr val="00B050"/>
                </a:solidFill>
              </a:rPr>
              <a:t>A</a:t>
            </a:r>
            <a:r>
              <a:rPr lang="hu-HU" sz="1500" dirty="0"/>
              <a:t> </a:t>
            </a:r>
            <a:r>
              <a:rPr lang="hu-HU" sz="1500" dirty="0">
                <a:solidFill>
                  <a:srgbClr val="00B050"/>
                </a:solidFill>
              </a:rPr>
              <a:t>páciens viszont a biológiai kockázatot egy jelenlegi, vagy későbbi betegség valós </a:t>
            </a:r>
            <a:r>
              <a:rPr lang="hu-HU" sz="1500" dirty="0" err="1">
                <a:solidFill>
                  <a:srgbClr val="00B050"/>
                </a:solidFill>
              </a:rPr>
              <a:t>tüneteként</a:t>
            </a:r>
            <a:r>
              <a:rPr lang="hu-HU" sz="1500" dirty="0">
                <a:solidFill>
                  <a:srgbClr val="00B050"/>
                </a:solidFill>
              </a:rPr>
              <a:t> éli meg.</a:t>
            </a:r>
          </a:p>
          <a:p>
            <a:pPr algn="just"/>
            <a:endParaRPr lang="hu-HU" sz="1500" dirty="0"/>
          </a:p>
          <a:p>
            <a:pPr algn="just"/>
            <a:r>
              <a:rPr lang="hu-HU" sz="1500" dirty="0"/>
              <a:t>Az </a:t>
            </a:r>
            <a:r>
              <a:rPr lang="hu-HU" sz="1500" dirty="0" err="1"/>
              <a:t>epidemiológusnak</a:t>
            </a:r>
            <a:r>
              <a:rPr lang="hu-HU" sz="1500" dirty="0"/>
              <a:t> a kockázat egy objektív, tudományos és statisztikai fogalom, mely a népesség szintjén összefüggéseket ír le valószínűségként megfogalmazva; például, </a:t>
            </a:r>
            <a:r>
              <a:rPr lang="hu-HU" sz="1500" dirty="0" err="1"/>
              <a:t>carcinoma</a:t>
            </a:r>
            <a:r>
              <a:rPr lang="hu-HU" sz="1500" dirty="0"/>
              <a:t> in situ esetek 40%-a </a:t>
            </a:r>
            <a:r>
              <a:rPr lang="hu-HU" sz="1500" dirty="0" err="1"/>
              <a:t>invazív</a:t>
            </a:r>
            <a:r>
              <a:rPr lang="hu-HU" sz="1500" dirty="0"/>
              <a:t> méhnyakrákká alakul. </a:t>
            </a:r>
          </a:p>
          <a:p>
            <a:pPr algn="just"/>
            <a:endParaRPr lang="hu-HU" sz="1500" dirty="0"/>
          </a:p>
          <a:p>
            <a:pPr algn="just"/>
            <a:r>
              <a:rPr lang="hu-HU" sz="1500" dirty="0"/>
              <a:t>Ez azonban nem nyújt gyakorlati segítséget a gyakorló orvosnak, akinek arra kell gondolnia, hogy egy adott betegében kifejlődik-e a betegség vagy sem, mert egy adott személy esetében döntést kell hoznia, és a döntés magában foglalja a tévedés, a hiba kockázatát.</a:t>
            </a:r>
          </a:p>
          <a:p>
            <a:pPr algn="just"/>
            <a:endParaRPr lang="hu-HU" sz="1500" dirty="0"/>
          </a:p>
          <a:p>
            <a:pPr algn="just"/>
            <a:r>
              <a:rPr lang="hu-HU" sz="1500" dirty="0"/>
              <a:t>Arra van szükség, hogy a rák árnyékát minél távolabb kergessük el a szűréstől. A résztvevőkkel meg kell értetni, hogy az egyáltalán nem szükségszerű, hogy a szűréssel felismert „korai”, vagy „rákmegelőző” állapotuk valamikor is rákká fejlődött volna, de azért – biztos, ami biztos – az orvosi beavatkozás szükséges.</a:t>
            </a:r>
          </a:p>
        </p:txBody>
      </p:sp>
    </p:spTree>
    <p:extLst>
      <p:ext uri="{BB962C8B-B14F-4D97-AF65-F5344CB8AC3E}">
        <p14:creationId xmlns:p14="http://schemas.microsoft.com/office/powerpoint/2010/main" val="261518677"/>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6. A SZŰRÉS TÁRSADALMI ELFOGADOTTSÁGA, LÉLEKTANI HATÁSAI</a:t>
            </a:r>
          </a:p>
        </p:txBody>
      </p:sp>
      <p:pic>
        <p:nvPicPr>
          <p:cNvPr id="8" name="Kép 7"/>
          <p:cNvPicPr>
            <a:picLocks noChangeAspect="1"/>
          </p:cNvPicPr>
          <p:nvPr/>
        </p:nvPicPr>
        <p:blipFill>
          <a:blip r:embed="rId2"/>
          <a:stretch>
            <a:fillRect/>
          </a:stretch>
        </p:blipFill>
        <p:spPr>
          <a:xfrm>
            <a:off x="5868144" y="5903795"/>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296772" y="1470914"/>
            <a:ext cx="8280920" cy="369332"/>
          </a:xfrm>
          <a:prstGeom prst="rect">
            <a:avLst/>
          </a:prstGeom>
          <a:noFill/>
        </p:spPr>
        <p:txBody>
          <a:bodyPr wrap="square" rtlCol="0">
            <a:spAutoFit/>
          </a:bodyPr>
          <a:lstStyle/>
          <a:p>
            <a:endParaRPr lang="hu-HU" dirty="0">
              <a:solidFill>
                <a:srgbClr val="0070C0"/>
              </a:solidFill>
            </a:endParaRPr>
          </a:p>
        </p:txBody>
      </p:sp>
      <p:sp>
        <p:nvSpPr>
          <p:cNvPr id="6" name="Szövegdoboz 5"/>
          <p:cNvSpPr txBox="1"/>
          <p:nvPr/>
        </p:nvSpPr>
        <p:spPr>
          <a:xfrm>
            <a:off x="262244" y="1432464"/>
            <a:ext cx="8602405" cy="646331"/>
          </a:xfrm>
          <a:prstGeom prst="rect">
            <a:avLst/>
          </a:prstGeom>
          <a:noFill/>
        </p:spPr>
        <p:txBody>
          <a:bodyPr wrap="square" rtlCol="0">
            <a:spAutoFit/>
          </a:bodyPr>
          <a:lstStyle/>
          <a:p>
            <a:r>
              <a:rPr lang="hu-HU" dirty="0">
                <a:solidFill>
                  <a:srgbClr val="0070C0"/>
                </a:solidFill>
              </a:rPr>
              <a:t>A szűrés nemkívánatos lélektani mellékhatásai: a szűrés a páciens szemszögéből</a:t>
            </a:r>
          </a:p>
          <a:p>
            <a:endParaRPr lang="hu-HU" dirty="0">
              <a:solidFill>
                <a:srgbClr val="0070C0"/>
              </a:solidFill>
            </a:endParaRPr>
          </a:p>
        </p:txBody>
      </p:sp>
      <p:sp>
        <p:nvSpPr>
          <p:cNvPr id="2" name="Szövegdoboz 1"/>
          <p:cNvSpPr txBox="1"/>
          <p:nvPr/>
        </p:nvSpPr>
        <p:spPr>
          <a:xfrm>
            <a:off x="296772" y="1989082"/>
            <a:ext cx="8567876" cy="2062103"/>
          </a:xfrm>
          <a:prstGeom prst="rect">
            <a:avLst/>
          </a:prstGeom>
          <a:noFill/>
        </p:spPr>
        <p:txBody>
          <a:bodyPr wrap="square" rtlCol="0">
            <a:spAutoFit/>
          </a:bodyPr>
          <a:lstStyle/>
          <a:p>
            <a:pPr algn="just"/>
            <a:r>
              <a:rPr lang="hu-HU" sz="1600" dirty="0"/>
              <a:t>A szűrés személyes, lélektani megtapasztalása az a „pénzben nem kifejezhető ár”, amit a résztvevő „fizet”.</a:t>
            </a:r>
          </a:p>
          <a:p>
            <a:pPr algn="just"/>
            <a:r>
              <a:rPr lang="hu-HU" sz="1600" dirty="0"/>
              <a:t> </a:t>
            </a:r>
          </a:p>
          <a:p>
            <a:pPr algn="just"/>
            <a:r>
              <a:rPr lang="hu-HU" sz="1600" dirty="0"/>
              <a:t>Az úgynevezett szervezett, tehát személyes meghívásos és követéses rendszerű tömegszűrés esetében, </a:t>
            </a:r>
            <a:r>
              <a:rPr lang="hu-HU" sz="1600" i="1" dirty="0"/>
              <a:t>nem a beteg fordul orvoshoz </a:t>
            </a:r>
            <a:r>
              <a:rPr lang="hu-HU" sz="1600" dirty="0"/>
              <a:t>létező panaszaira gyógyítást várva, hanem a megelőző orvoslás fordul a lakosság felé és – szociológiai értelemben legalábbis – „megbetegíthet” egészséges, vagy a magát egészségesnek vélő embereket, és ezeket, – ha csak átmenetileg is – </a:t>
            </a:r>
            <a:r>
              <a:rPr lang="hu-HU" sz="1600" i="1" dirty="0"/>
              <a:t>a „beteg” szerepébe utalhatja.</a:t>
            </a:r>
            <a:endParaRPr lang="hu-HU" dirty="0"/>
          </a:p>
        </p:txBody>
      </p:sp>
      <p:sp>
        <p:nvSpPr>
          <p:cNvPr id="3" name="Szövegdoboz 2"/>
          <p:cNvSpPr txBox="1"/>
          <p:nvPr/>
        </p:nvSpPr>
        <p:spPr>
          <a:xfrm>
            <a:off x="296772" y="4192660"/>
            <a:ext cx="8567877" cy="1846659"/>
          </a:xfrm>
          <a:prstGeom prst="rect">
            <a:avLst/>
          </a:prstGeom>
          <a:noFill/>
        </p:spPr>
        <p:txBody>
          <a:bodyPr wrap="square" rtlCol="0">
            <a:spAutoFit/>
          </a:bodyPr>
          <a:lstStyle/>
          <a:p>
            <a:pPr algn="just"/>
            <a:r>
              <a:rPr lang="hu-HU" sz="1600" dirty="0"/>
              <a:t>A szűrővizsgálat szolgáltatóinak nemcsak a hatásköre nő meg, hanem a felelőssége is a résztvevő testi-lelki jólétéért, és mindent meg kell tennie azért, hogy csökkentsék a lélektani értelemben vett negatív élményeket és tapasztalatokat.</a:t>
            </a:r>
          </a:p>
          <a:p>
            <a:pPr algn="just"/>
            <a:endParaRPr lang="hu-HU" sz="1600" dirty="0"/>
          </a:p>
          <a:p>
            <a:pPr algn="just"/>
            <a:r>
              <a:rPr lang="hu-HU" sz="1600" dirty="0"/>
              <a:t>Az első szűrővizsgálat során szerzett tapasztalatok döntően befolyásolják azt, hogy az egyén elfogadja-e az ismételt meghívást, és jelentkezik-e a soron következő szűrési alkalommal is.</a:t>
            </a:r>
          </a:p>
          <a:p>
            <a:pPr algn="just"/>
            <a:endParaRPr lang="hu-HU" dirty="0"/>
          </a:p>
        </p:txBody>
      </p:sp>
    </p:spTree>
    <p:extLst>
      <p:ext uri="{BB962C8B-B14F-4D97-AF65-F5344CB8AC3E}">
        <p14:creationId xmlns:p14="http://schemas.microsoft.com/office/powerpoint/2010/main" val="395303904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084451" cy="864096"/>
          </a:xfrm>
        </p:spPr>
        <p:txBody>
          <a:bodyPr>
            <a:normAutofit/>
          </a:bodyPr>
          <a:lstStyle/>
          <a:p>
            <a:r>
              <a:rPr lang="hu-HU" dirty="0"/>
              <a:t>1. A népegészségügyi célú méhnyakszűrés elméleti háttere</a:t>
            </a:r>
          </a:p>
        </p:txBody>
      </p:sp>
      <p:sp>
        <p:nvSpPr>
          <p:cNvPr id="7" name="Szövegdoboz 6"/>
          <p:cNvSpPr txBox="1"/>
          <p:nvPr/>
        </p:nvSpPr>
        <p:spPr>
          <a:xfrm>
            <a:off x="440085" y="1996064"/>
            <a:ext cx="8092355" cy="3370153"/>
          </a:xfrm>
          <a:prstGeom prst="rect">
            <a:avLst/>
          </a:prstGeom>
          <a:noFill/>
        </p:spPr>
        <p:txBody>
          <a:bodyPr wrap="square" rtlCol="0">
            <a:spAutoFit/>
          </a:bodyPr>
          <a:lstStyle/>
          <a:p>
            <a:pPr algn="just"/>
            <a:r>
              <a:rPr lang="hu-HU" sz="1500" dirty="0"/>
              <a:t>A fejlett világ számos országában a méhnyakrák elleni küzdelem – a méhnyakszűrés – az egészségügyi ellátás sikertörténete.</a:t>
            </a:r>
          </a:p>
          <a:p>
            <a:pPr algn="just"/>
            <a:endParaRPr lang="hu-HU" sz="1500" dirty="0"/>
          </a:p>
          <a:p>
            <a:pPr algn="just"/>
            <a:r>
              <a:rPr lang="hu-HU" sz="1500" dirty="0"/>
              <a:t>A szűrővizsgálat teszi lehetővé a még tüneteket és panaszokat nem okozó méhnyakrák és megelőző állapotainak korai felismerését és kezelését.</a:t>
            </a:r>
          </a:p>
          <a:p>
            <a:pPr algn="just"/>
            <a:endParaRPr lang="hu-HU" sz="1500" dirty="0"/>
          </a:p>
          <a:p>
            <a:pPr algn="just"/>
            <a:r>
              <a:rPr lang="hu-HU" sz="1500" dirty="0"/>
              <a:t>Magyarországon a méhnyakrák még ma is figyelemreméltóan fontos népegészségügyi probléma.</a:t>
            </a:r>
          </a:p>
          <a:p>
            <a:pPr algn="just"/>
            <a:endParaRPr lang="hu-HU" sz="1500" dirty="0"/>
          </a:p>
          <a:p>
            <a:pPr algn="just"/>
            <a:r>
              <a:rPr lang="hu-HU" sz="1500" dirty="0"/>
              <a:t>Ennek az oka egy </a:t>
            </a:r>
            <a:r>
              <a:rPr lang="hu-HU" sz="1500" i="1" dirty="0"/>
              <a:t>elszalasztott lehetőség</a:t>
            </a:r>
            <a:r>
              <a:rPr lang="hu-HU" sz="1500" dirty="0"/>
              <a:t>. A sejtvizsgálatra (citológia) alapozott népegészségügyi méretű, szervezett lakosságszűréssel már évtizedek óta olyan lehetőség birtokában vagyunk, amelytől a méhnyakrák miatt bekövetkező halálozás gyökeres mérséklése várható.</a:t>
            </a:r>
          </a:p>
          <a:p>
            <a:endParaRPr lang="hu-HU" dirty="0"/>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2" name="Szövegdoboz 1">
            <a:extLst>
              <a:ext uri="{FF2B5EF4-FFF2-40B4-BE49-F238E27FC236}">
                <a16:creationId xmlns:a16="http://schemas.microsoft.com/office/drawing/2014/main" id="{11FC55E2-68C0-42AB-8B26-D1A77166B116}"/>
              </a:ext>
            </a:extLst>
          </p:cNvPr>
          <p:cNvSpPr txBox="1"/>
          <p:nvPr/>
        </p:nvSpPr>
        <p:spPr>
          <a:xfrm>
            <a:off x="447989" y="1447026"/>
            <a:ext cx="4124011" cy="369332"/>
          </a:xfrm>
          <a:prstGeom prst="rect">
            <a:avLst/>
          </a:prstGeom>
          <a:noFill/>
        </p:spPr>
        <p:txBody>
          <a:bodyPr wrap="square" rtlCol="0">
            <a:spAutoFit/>
          </a:bodyPr>
          <a:lstStyle/>
          <a:p>
            <a:r>
              <a:rPr lang="hu-HU" dirty="0">
                <a:solidFill>
                  <a:srgbClr val="0070C0"/>
                </a:solidFill>
              </a:rPr>
              <a:t>Szervezett lakosságszűrés hazánkban</a:t>
            </a:r>
          </a:p>
        </p:txBody>
      </p:sp>
    </p:spTree>
    <p:extLst>
      <p:ext uri="{BB962C8B-B14F-4D97-AF65-F5344CB8AC3E}">
        <p14:creationId xmlns:p14="http://schemas.microsoft.com/office/powerpoint/2010/main" val="397599578"/>
      </p:ext>
    </p:extLst>
  </p:cSld>
  <p:clrMapOvr>
    <a:masterClrMapping/>
  </p:clrMapOvr>
  <p:transition spd="med">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6. A SZŰRÉS TÁRSADALMI ELFOGADOTTSÁGA, LÉLEKTANI HATÁSAI</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296772" y="1470914"/>
            <a:ext cx="8280920" cy="369332"/>
          </a:xfrm>
          <a:prstGeom prst="rect">
            <a:avLst/>
          </a:prstGeom>
          <a:noFill/>
        </p:spPr>
        <p:txBody>
          <a:bodyPr wrap="square" rtlCol="0">
            <a:spAutoFit/>
          </a:bodyPr>
          <a:lstStyle/>
          <a:p>
            <a:endParaRPr lang="hu-HU" dirty="0">
              <a:solidFill>
                <a:srgbClr val="0070C0"/>
              </a:solidFill>
            </a:endParaRPr>
          </a:p>
        </p:txBody>
      </p:sp>
      <p:sp>
        <p:nvSpPr>
          <p:cNvPr id="10" name="Szövegdoboz 9">
            <a:extLst>
              <a:ext uri="{FF2B5EF4-FFF2-40B4-BE49-F238E27FC236}">
                <a16:creationId xmlns:a16="http://schemas.microsoft.com/office/drawing/2014/main" id="{CCFE97B7-8BB7-4207-AA13-B0DA09E5D25C}"/>
              </a:ext>
            </a:extLst>
          </p:cNvPr>
          <p:cNvSpPr txBox="1"/>
          <p:nvPr/>
        </p:nvSpPr>
        <p:spPr>
          <a:xfrm>
            <a:off x="456053" y="1298828"/>
            <a:ext cx="4988109" cy="369332"/>
          </a:xfrm>
          <a:prstGeom prst="rect">
            <a:avLst/>
          </a:prstGeom>
          <a:noFill/>
        </p:spPr>
        <p:txBody>
          <a:bodyPr wrap="square" rtlCol="0">
            <a:spAutoFit/>
          </a:bodyPr>
          <a:lstStyle/>
          <a:p>
            <a:r>
              <a:rPr lang="hu-HU" dirty="0">
                <a:solidFill>
                  <a:srgbClr val="0070C0"/>
                </a:solidFill>
              </a:rPr>
              <a:t>Egészségnevelés: „szűrési propaganda”</a:t>
            </a:r>
          </a:p>
        </p:txBody>
      </p:sp>
      <p:sp>
        <p:nvSpPr>
          <p:cNvPr id="11" name="Szövegdoboz 10">
            <a:extLst>
              <a:ext uri="{FF2B5EF4-FFF2-40B4-BE49-F238E27FC236}">
                <a16:creationId xmlns:a16="http://schemas.microsoft.com/office/drawing/2014/main" id="{29288481-4F1C-41DA-8B91-B0E80A2A560A}"/>
              </a:ext>
            </a:extLst>
          </p:cNvPr>
          <p:cNvSpPr txBox="1"/>
          <p:nvPr/>
        </p:nvSpPr>
        <p:spPr>
          <a:xfrm>
            <a:off x="465290" y="1708348"/>
            <a:ext cx="8228469" cy="784830"/>
          </a:xfrm>
          <a:prstGeom prst="rect">
            <a:avLst/>
          </a:prstGeom>
          <a:noFill/>
        </p:spPr>
        <p:txBody>
          <a:bodyPr wrap="square" rtlCol="0">
            <a:spAutoFit/>
          </a:bodyPr>
          <a:lstStyle/>
          <a:p>
            <a:pPr algn="just"/>
            <a:r>
              <a:rPr lang="hu-HU" sz="1500" dirty="0"/>
              <a:t>A lakosságszűrés eredményességét nagyban elősegíti a szűrés propagandája a veszélyeztetettnek minősülő, a szűrésbe bevonandó népesség körében. A szervezett egészségnevelés a szervezett szűrőtevékenység fontos eleme. </a:t>
            </a:r>
          </a:p>
        </p:txBody>
      </p:sp>
      <p:sp>
        <p:nvSpPr>
          <p:cNvPr id="12" name="Szövegdoboz 11">
            <a:extLst>
              <a:ext uri="{FF2B5EF4-FFF2-40B4-BE49-F238E27FC236}">
                <a16:creationId xmlns:a16="http://schemas.microsoft.com/office/drawing/2014/main" id="{35BB5E97-4552-4DB9-9E0F-600B7CB81518}"/>
              </a:ext>
            </a:extLst>
          </p:cNvPr>
          <p:cNvSpPr txBox="1"/>
          <p:nvPr/>
        </p:nvSpPr>
        <p:spPr>
          <a:xfrm>
            <a:off x="426283" y="2586853"/>
            <a:ext cx="5976664" cy="369332"/>
          </a:xfrm>
          <a:prstGeom prst="rect">
            <a:avLst/>
          </a:prstGeom>
          <a:noFill/>
        </p:spPr>
        <p:txBody>
          <a:bodyPr wrap="square" rtlCol="0">
            <a:spAutoFit/>
          </a:bodyPr>
          <a:lstStyle/>
          <a:p>
            <a:r>
              <a:rPr lang="hu-HU" dirty="0">
                <a:solidFill>
                  <a:srgbClr val="0070C0"/>
                </a:solidFill>
              </a:rPr>
              <a:t>Az egészségnevelés a megelőzés fegyvere</a:t>
            </a:r>
          </a:p>
        </p:txBody>
      </p:sp>
      <p:sp>
        <p:nvSpPr>
          <p:cNvPr id="13" name="Szövegdoboz 12">
            <a:extLst>
              <a:ext uri="{FF2B5EF4-FFF2-40B4-BE49-F238E27FC236}">
                <a16:creationId xmlns:a16="http://schemas.microsoft.com/office/drawing/2014/main" id="{46B76774-AEA2-4167-AED9-70F4735319D2}"/>
              </a:ext>
            </a:extLst>
          </p:cNvPr>
          <p:cNvSpPr txBox="1"/>
          <p:nvPr/>
        </p:nvSpPr>
        <p:spPr>
          <a:xfrm>
            <a:off x="426283" y="3010286"/>
            <a:ext cx="8280920" cy="2800767"/>
          </a:xfrm>
          <a:prstGeom prst="rect">
            <a:avLst/>
          </a:prstGeom>
          <a:noFill/>
        </p:spPr>
        <p:txBody>
          <a:bodyPr wrap="square" rtlCol="0">
            <a:spAutoFit/>
          </a:bodyPr>
          <a:lstStyle/>
          <a:p>
            <a:pPr algn="just"/>
            <a:r>
              <a:rPr lang="hu-HU" sz="1600" dirty="0"/>
              <a:t>Különösen nagy hangsúlyt kap a népesség egészségnevelése a rákmegelőzésben.</a:t>
            </a:r>
          </a:p>
          <a:p>
            <a:pPr algn="just"/>
            <a:r>
              <a:rPr lang="hu-HU" sz="1600" dirty="0"/>
              <a:t>Az „onkológiai éberség”-re nevelés, az egyes betegségek gyanújeleinek és korai tüneteinek, valamint annak ismerete, hogy mi a teendő azok jelentkezésekor, mindmáig legjobb módja a kialakulóban lévő, vagy éppen kialakult rák idejében való felismerésének, kezelésének.</a:t>
            </a:r>
          </a:p>
          <a:p>
            <a:pPr algn="just"/>
            <a:r>
              <a:rPr lang="hu-HU" sz="1600" dirty="0"/>
              <a:t> </a:t>
            </a:r>
          </a:p>
          <a:p>
            <a:pPr algn="just"/>
            <a:r>
              <a:rPr lang="hu-HU" sz="1600" dirty="0"/>
              <a:t>Némelyek a szűrési „propagandában” a marketing-koncepció alkalmazását látják. </a:t>
            </a:r>
          </a:p>
          <a:p>
            <a:pPr algn="just"/>
            <a:r>
              <a:rPr lang="hu-HU" sz="1600" dirty="0"/>
              <a:t>Eszközei és „csatornái” pedig az audiovizuális, nyomtatott és elektronikus médiumok, ismeretterjesztő anyagok levelek, szórólapok, plakátok stb., de nem utolsósorban a szűrést szolgáltató szakszemélyzet is, akik a célcsoportokat igyekeznek befolyásolni a részvételre.</a:t>
            </a:r>
            <a:endParaRPr lang="hu-HU" dirty="0"/>
          </a:p>
        </p:txBody>
      </p:sp>
    </p:spTree>
    <p:extLst>
      <p:ext uri="{BB962C8B-B14F-4D97-AF65-F5344CB8AC3E}">
        <p14:creationId xmlns:p14="http://schemas.microsoft.com/office/powerpoint/2010/main" val="2156031304"/>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6. A SZŰRÉS TÁRSADALMI ELFOGADOTTSÁGA, LÉLEKTANI HATÁSAI</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296772" y="1470914"/>
            <a:ext cx="8280920" cy="369332"/>
          </a:xfrm>
          <a:prstGeom prst="rect">
            <a:avLst/>
          </a:prstGeom>
          <a:noFill/>
        </p:spPr>
        <p:txBody>
          <a:bodyPr wrap="square" rtlCol="0">
            <a:spAutoFit/>
          </a:bodyPr>
          <a:lstStyle/>
          <a:p>
            <a:endParaRPr lang="hu-HU" dirty="0">
              <a:solidFill>
                <a:srgbClr val="0070C0"/>
              </a:solidFill>
            </a:endParaRPr>
          </a:p>
        </p:txBody>
      </p:sp>
      <p:sp>
        <p:nvSpPr>
          <p:cNvPr id="10" name="Szövegdoboz 9">
            <a:extLst>
              <a:ext uri="{FF2B5EF4-FFF2-40B4-BE49-F238E27FC236}">
                <a16:creationId xmlns:a16="http://schemas.microsoft.com/office/drawing/2014/main" id="{CCFE97B7-8BB7-4207-AA13-B0DA09E5D25C}"/>
              </a:ext>
            </a:extLst>
          </p:cNvPr>
          <p:cNvSpPr txBox="1"/>
          <p:nvPr/>
        </p:nvSpPr>
        <p:spPr>
          <a:xfrm>
            <a:off x="456053" y="1523115"/>
            <a:ext cx="4988109" cy="369332"/>
          </a:xfrm>
          <a:prstGeom prst="rect">
            <a:avLst/>
          </a:prstGeom>
          <a:noFill/>
        </p:spPr>
        <p:txBody>
          <a:bodyPr wrap="square" rtlCol="0">
            <a:spAutoFit/>
          </a:bodyPr>
          <a:lstStyle/>
          <a:p>
            <a:r>
              <a:rPr lang="hu-HU" dirty="0">
                <a:solidFill>
                  <a:srgbClr val="0070C0"/>
                </a:solidFill>
              </a:rPr>
              <a:t>Az egészségnevelés célcsoportjai</a:t>
            </a:r>
          </a:p>
        </p:txBody>
      </p:sp>
      <p:sp>
        <p:nvSpPr>
          <p:cNvPr id="11" name="Szövegdoboz 10">
            <a:extLst>
              <a:ext uri="{FF2B5EF4-FFF2-40B4-BE49-F238E27FC236}">
                <a16:creationId xmlns:a16="http://schemas.microsoft.com/office/drawing/2014/main" id="{29288481-4F1C-41DA-8B91-B0E80A2A560A}"/>
              </a:ext>
            </a:extLst>
          </p:cNvPr>
          <p:cNvSpPr txBox="1"/>
          <p:nvPr/>
        </p:nvSpPr>
        <p:spPr>
          <a:xfrm>
            <a:off x="445031" y="2186416"/>
            <a:ext cx="8228469" cy="2292935"/>
          </a:xfrm>
          <a:prstGeom prst="rect">
            <a:avLst/>
          </a:prstGeom>
          <a:noFill/>
        </p:spPr>
        <p:txBody>
          <a:bodyPr wrap="square" rtlCol="0">
            <a:spAutoFit/>
          </a:bodyPr>
          <a:lstStyle/>
          <a:p>
            <a:pPr algn="just"/>
            <a:r>
              <a:rPr lang="hu-HU" sz="1600" dirty="0"/>
              <a:t>A „célcsoport”: a társadalom nem és életkor szerint meghatározott szegmense. </a:t>
            </a:r>
          </a:p>
          <a:p>
            <a:pPr algn="just"/>
            <a:endParaRPr lang="hu-HU" sz="1600" dirty="0"/>
          </a:p>
          <a:p>
            <a:pPr algn="just"/>
            <a:r>
              <a:rPr lang="hu-HU" sz="1600" dirty="0"/>
              <a:t>Az üzenet megfogalmazása alkalmazkodjon a célba vett lakosságcsoportokhoz. Vegye tekintetbe a célcsoportok különféleségét szociológiai, gazdasági, kulturális szempontból. Hangszerelje az üzenetet a céllakosság területi, életkor, foglalkozás, vagyoni helyzet és iskolázottság szerinti különbözőségének megfelelően. Fordítson különös figyelmet a fokozott mértékben veszélyeztetett, hátrányos helyzetben lévő csoportokra, például a rossz anyagi helyzetben lévőkre, idősekre, etnikai kisebbségekre.</a:t>
            </a:r>
          </a:p>
          <a:p>
            <a:pPr algn="just"/>
            <a:endParaRPr lang="hu-HU" sz="1500" dirty="0"/>
          </a:p>
        </p:txBody>
      </p:sp>
    </p:spTree>
    <p:extLst>
      <p:ext uri="{BB962C8B-B14F-4D97-AF65-F5344CB8AC3E}">
        <p14:creationId xmlns:p14="http://schemas.microsoft.com/office/powerpoint/2010/main" val="3066350378"/>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6. A SZŰRÉS TÁRSADALMI ELFOGADOTTSÁGA, LÉLEKTANI HATÁSAI</a:t>
            </a:r>
          </a:p>
        </p:txBody>
      </p:sp>
      <p:pic>
        <p:nvPicPr>
          <p:cNvPr id="8" name="Kép 7"/>
          <p:cNvPicPr>
            <a:picLocks noChangeAspect="1"/>
          </p:cNvPicPr>
          <p:nvPr/>
        </p:nvPicPr>
        <p:blipFill>
          <a:blip r:embed="rId2"/>
          <a:stretch>
            <a:fillRect/>
          </a:stretch>
        </p:blipFill>
        <p:spPr>
          <a:xfrm>
            <a:off x="5868144" y="5903795"/>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296772" y="1470914"/>
            <a:ext cx="8280920" cy="369332"/>
          </a:xfrm>
          <a:prstGeom prst="rect">
            <a:avLst/>
          </a:prstGeom>
          <a:noFill/>
        </p:spPr>
        <p:txBody>
          <a:bodyPr wrap="square" rtlCol="0">
            <a:spAutoFit/>
          </a:bodyPr>
          <a:lstStyle/>
          <a:p>
            <a:endParaRPr lang="hu-HU" dirty="0">
              <a:solidFill>
                <a:srgbClr val="0070C0"/>
              </a:solidFill>
            </a:endParaRPr>
          </a:p>
        </p:txBody>
      </p:sp>
      <p:sp>
        <p:nvSpPr>
          <p:cNvPr id="6" name="Szövegdoboz 5"/>
          <p:cNvSpPr txBox="1"/>
          <p:nvPr/>
        </p:nvSpPr>
        <p:spPr>
          <a:xfrm>
            <a:off x="447986" y="1383751"/>
            <a:ext cx="5204134" cy="646331"/>
          </a:xfrm>
          <a:prstGeom prst="rect">
            <a:avLst/>
          </a:prstGeom>
          <a:noFill/>
        </p:spPr>
        <p:txBody>
          <a:bodyPr wrap="square" rtlCol="0">
            <a:spAutoFit/>
          </a:bodyPr>
          <a:lstStyle/>
          <a:p>
            <a:r>
              <a:rPr lang="hu-HU" dirty="0">
                <a:solidFill>
                  <a:srgbClr val="0070C0"/>
                </a:solidFill>
              </a:rPr>
              <a:t>Az európai rákellenes „Tízparancsolat”</a:t>
            </a:r>
          </a:p>
          <a:p>
            <a:endParaRPr lang="hu-HU" dirty="0">
              <a:solidFill>
                <a:srgbClr val="0070C0"/>
              </a:solidFill>
            </a:endParaRPr>
          </a:p>
        </p:txBody>
      </p:sp>
      <p:sp>
        <p:nvSpPr>
          <p:cNvPr id="7" name="Szövegdoboz 6"/>
          <p:cNvSpPr txBox="1"/>
          <p:nvPr/>
        </p:nvSpPr>
        <p:spPr>
          <a:xfrm>
            <a:off x="447986" y="1927409"/>
            <a:ext cx="8280920" cy="4031873"/>
          </a:xfrm>
          <a:prstGeom prst="rect">
            <a:avLst/>
          </a:prstGeom>
          <a:noFill/>
        </p:spPr>
        <p:txBody>
          <a:bodyPr wrap="square" rtlCol="0">
            <a:spAutoFit/>
          </a:bodyPr>
          <a:lstStyle/>
          <a:p>
            <a:pPr algn="just"/>
            <a:r>
              <a:rPr lang="hu-HU" sz="1600" dirty="0"/>
              <a:t>Az Európai Unió „Európa a rák ellen” elnevezésű programjának rák elleni szabályrendszere, mintegy „Tízparancsolata”, azaz az „Európai rákellenes kódex” 10 ajánlást tartalmaz.</a:t>
            </a:r>
          </a:p>
          <a:p>
            <a:pPr algn="just"/>
            <a:r>
              <a:rPr lang="hu-HU" sz="1600" dirty="0"/>
              <a:t> </a:t>
            </a:r>
          </a:p>
          <a:p>
            <a:pPr algn="just"/>
            <a:r>
              <a:rPr lang="hu-HU" sz="1600" dirty="0"/>
              <a:t>Tudományosan megalapozott, de egyszerűen, nem tiltóan, hanem pozitívan fogalmazott irányelveket ad a „nagyközönségnek” arra nézve, hogy lehet a rák (és néhány más nemfertőző krónikus betegség) keletkezését, vagy halálos kimenetelét megelőzni elsősorban a helyes életmóddal. </a:t>
            </a:r>
          </a:p>
          <a:p>
            <a:pPr algn="just"/>
            <a:endParaRPr lang="hu-HU" sz="1600" dirty="0"/>
          </a:p>
          <a:p>
            <a:pPr algn="just"/>
            <a:r>
              <a:rPr lang="hu-HU" sz="1600" dirty="0"/>
              <a:t>Figyelmeztet a rák korai jeleire, tüneteire. A 9. és 10. ”parancsolat” a bizonyítottan hatásos szűrővizsgálatok igénybevételére buzdít.</a:t>
            </a:r>
          </a:p>
          <a:p>
            <a:pPr algn="just"/>
            <a:endParaRPr lang="hu-HU" sz="1600" dirty="0"/>
          </a:p>
          <a:p>
            <a:pPr marL="285750" indent="-285750" algn="just">
              <a:buFont typeface="Arial" panose="020B0604020202020204" pitchFamily="34" charset="0"/>
              <a:buChar char="•"/>
            </a:pPr>
            <a:r>
              <a:rPr lang="hu-HU" sz="1600" dirty="0"/>
              <a:t>9.  Rendszeresen járj méhnyakszűrésre! Fogadd el a háromévenkénti meghívást!</a:t>
            </a:r>
          </a:p>
          <a:p>
            <a:pPr algn="just"/>
            <a:endParaRPr lang="hu-HU" sz="1600" dirty="0"/>
          </a:p>
          <a:p>
            <a:pPr marL="285750" indent="-285750" algn="just">
              <a:buFont typeface="Arial" panose="020B0604020202020204" pitchFamily="34" charset="0"/>
              <a:buChar char="•"/>
            </a:pPr>
            <a:r>
              <a:rPr lang="hu-HU" sz="1600" dirty="0"/>
              <a:t>10. Ellenőrizd rendszeresen az emlőidet, és 45 év után fogadd el a felajánlott mammográfiás szűrővizsgálatot!</a:t>
            </a:r>
            <a:endParaRPr lang="hu-HU" dirty="0"/>
          </a:p>
        </p:txBody>
      </p:sp>
    </p:spTree>
    <p:extLst>
      <p:ext uri="{BB962C8B-B14F-4D97-AF65-F5344CB8AC3E}">
        <p14:creationId xmlns:p14="http://schemas.microsoft.com/office/powerpoint/2010/main" val="5443389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additive="base">
                                        <p:cTn id="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anim calcmode="lin" valueType="num">
                                      <p:cBhvr additive="base">
                                        <p:cTn id="1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6. A SZŰRÉS TÁRSADALMI ELFOGADOTTSÁGA, LÉLEKTANI HATÁSAI</a:t>
            </a:r>
          </a:p>
        </p:txBody>
      </p:sp>
      <p:pic>
        <p:nvPicPr>
          <p:cNvPr id="8" name="Kép 7"/>
          <p:cNvPicPr>
            <a:picLocks noChangeAspect="1"/>
          </p:cNvPicPr>
          <p:nvPr/>
        </p:nvPicPr>
        <p:blipFill>
          <a:blip r:embed="rId2"/>
          <a:stretch>
            <a:fillRect/>
          </a:stretch>
        </p:blipFill>
        <p:spPr>
          <a:xfrm>
            <a:off x="5868144" y="5903795"/>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296772" y="1470914"/>
            <a:ext cx="8280920" cy="369332"/>
          </a:xfrm>
          <a:prstGeom prst="rect">
            <a:avLst/>
          </a:prstGeom>
          <a:noFill/>
        </p:spPr>
        <p:txBody>
          <a:bodyPr wrap="square" rtlCol="0">
            <a:spAutoFit/>
          </a:bodyPr>
          <a:lstStyle/>
          <a:p>
            <a:endParaRPr lang="hu-HU" dirty="0">
              <a:solidFill>
                <a:srgbClr val="0070C0"/>
              </a:solidFill>
            </a:endParaRPr>
          </a:p>
        </p:txBody>
      </p:sp>
      <p:sp>
        <p:nvSpPr>
          <p:cNvPr id="6" name="Szövegdoboz 5"/>
          <p:cNvSpPr txBox="1"/>
          <p:nvPr/>
        </p:nvSpPr>
        <p:spPr>
          <a:xfrm>
            <a:off x="431540" y="1363651"/>
            <a:ext cx="5204134" cy="369332"/>
          </a:xfrm>
          <a:prstGeom prst="rect">
            <a:avLst/>
          </a:prstGeom>
          <a:noFill/>
        </p:spPr>
        <p:txBody>
          <a:bodyPr wrap="square" rtlCol="0">
            <a:spAutoFit/>
          </a:bodyPr>
          <a:lstStyle/>
          <a:p>
            <a:r>
              <a:rPr lang="hu-HU" dirty="0">
                <a:solidFill>
                  <a:srgbClr val="0070C0"/>
                </a:solidFill>
              </a:rPr>
              <a:t>A szűrés elfogadottságának növelése</a:t>
            </a:r>
          </a:p>
        </p:txBody>
      </p:sp>
      <p:sp>
        <p:nvSpPr>
          <p:cNvPr id="7" name="Szövegdoboz 6"/>
          <p:cNvSpPr txBox="1"/>
          <p:nvPr/>
        </p:nvSpPr>
        <p:spPr>
          <a:xfrm>
            <a:off x="431540" y="1840246"/>
            <a:ext cx="8280920" cy="4031873"/>
          </a:xfrm>
          <a:prstGeom prst="rect">
            <a:avLst/>
          </a:prstGeom>
          <a:noFill/>
        </p:spPr>
        <p:txBody>
          <a:bodyPr wrap="square" rtlCol="0">
            <a:spAutoFit/>
          </a:bodyPr>
          <a:lstStyle/>
          <a:p>
            <a:pPr algn="just"/>
            <a:r>
              <a:rPr lang="hu-HU" sz="1600" dirty="0"/>
              <a:t>A „szűrési propaganda” célja az, hogy az egészségnevelés, a tömegkommunikáció és a személyes ráhatás eszközeivel elősegítse a szervezett szűrés társadalmi elfogadottságát. Azt, hogy a céllakosság minél nagyobb hányada ismerje, igényelje és a tájékoztatáson alapuló személyes döntést figyelembe véve vegye igénybe a szűrés felkínált szolgáltatásait.</a:t>
            </a:r>
          </a:p>
          <a:p>
            <a:pPr algn="just"/>
            <a:endParaRPr lang="hu-HU" sz="1600" dirty="0"/>
          </a:p>
          <a:p>
            <a:pPr algn="just"/>
            <a:r>
              <a:rPr lang="hu-HU" sz="1600" dirty="0"/>
              <a:t>Az egészségnevelés egyik célkitűzése az, hogy igyekezzen javítani a népesség „egészségügyi kultúráját”, a kultúra szót itt – tágabb értelemben – a gondolkodási, viselkedési és cselekvési mód leírására is alkalmazva. Ennek egyik megnyilvánulása az egészségügyi ellátórendszer szolgáltatásainak igénybevétele. Az egészségnevelés feladata megtanítani az embereket, hogy orvoshoz menjenek, ha valami fáj, de ne csak azért menjenek, mert fáj, hanem azért is, hogy ne fájjon! Csak a jelen dolgaival elfoglalt emberek többségéből hiányzik a jövőre irányuló gondolkodásra való készség. Márpedig </a:t>
            </a:r>
            <a:r>
              <a:rPr lang="hu-HU" sz="1600" i="1" dirty="0"/>
              <a:t>a szűrés a jövőre irányuló cselekvés</a:t>
            </a:r>
            <a:r>
              <a:rPr lang="hu-HU" sz="1600" dirty="0"/>
              <a:t>. E téren, a </a:t>
            </a:r>
            <a:r>
              <a:rPr lang="hu-HU" sz="1600" i="1" dirty="0"/>
              <a:t>betegségmegelőzési viselkedésmód </a:t>
            </a:r>
            <a:r>
              <a:rPr lang="hu-HU" sz="1600" dirty="0"/>
              <a:t>elsajátítása terén nagyon sok a tanulnivalója a magyar népességnek! Ez egy nagy kihívás a szűréssel összefüggő egészségnevelés számára.</a:t>
            </a:r>
          </a:p>
        </p:txBody>
      </p:sp>
    </p:spTree>
    <p:extLst>
      <p:ext uri="{BB962C8B-B14F-4D97-AF65-F5344CB8AC3E}">
        <p14:creationId xmlns:p14="http://schemas.microsoft.com/office/powerpoint/2010/main" val="4049277726"/>
      </p:ext>
    </p:extLst>
  </p:cSld>
  <p:clrMapOvr>
    <a:masterClrMapping/>
  </p:clrMapOvr>
  <p:transition spd="med">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7" y="260648"/>
            <a:ext cx="8084451" cy="864096"/>
          </a:xfrm>
        </p:spPr>
        <p:txBody>
          <a:bodyPr>
            <a:normAutofit/>
          </a:bodyPr>
          <a:lstStyle/>
          <a:p>
            <a:r>
              <a:rPr lang="hu-HU" dirty="0"/>
              <a:t>6. A SZŰRÉS TÁRSADALMI ELFOGADOTTSÁGA, LÉLEKTANI HATÁSAI</a:t>
            </a:r>
          </a:p>
        </p:txBody>
      </p:sp>
      <p:pic>
        <p:nvPicPr>
          <p:cNvPr id="8" name="Kép 7"/>
          <p:cNvPicPr>
            <a:picLocks noChangeAspect="1"/>
          </p:cNvPicPr>
          <p:nvPr/>
        </p:nvPicPr>
        <p:blipFill>
          <a:blip r:embed="rId2"/>
          <a:stretch>
            <a:fillRect/>
          </a:stretch>
        </p:blipFill>
        <p:spPr>
          <a:xfrm>
            <a:off x="5868144" y="5903795"/>
            <a:ext cx="3182247" cy="934897"/>
          </a:xfrm>
          <a:prstGeom prst="rect">
            <a:avLst/>
          </a:prstGeom>
        </p:spPr>
      </p:pic>
      <p:sp>
        <p:nvSpPr>
          <p:cNvPr id="9" name="Szövegdoboz 8">
            <a:extLst>
              <a:ext uri="{FF2B5EF4-FFF2-40B4-BE49-F238E27FC236}">
                <a16:creationId xmlns:a16="http://schemas.microsoft.com/office/drawing/2014/main" id="{8DE8EE5D-F9E6-464D-9CEA-18C9A6ED689E}"/>
              </a:ext>
            </a:extLst>
          </p:cNvPr>
          <p:cNvSpPr txBox="1"/>
          <p:nvPr/>
        </p:nvSpPr>
        <p:spPr>
          <a:xfrm>
            <a:off x="296772" y="1470914"/>
            <a:ext cx="8280920" cy="369332"/>
          </a:xfrm>
          <a:prstGeom prst="rect">
            <a:avLst/>
          </a:prstGeom>
          <a:noFill/>
        </p:spPr>
        <p:txBody>
          <a:bodyPr wrap="square" rtlCol="0">
            <a:spAutoFit/>
          </a:bodyPr>
          <a:lstStyle/>
          <a:p>
            <a:endParaRPr lang="hu-HU" dirty="0">
              <a:solidFill>
                <a:srgbClr val="0070C0"/>
              </a:solidFill>
            </a:endParaRPr>
          </a:p>
        </p:txBody>
      </p:sp>
      <p:sp>
        <p:nvSpPr>
          <p:cNvPr id="6" name="Szövegdoboz 5"/>
          <p:cNvSpPr txBox="1"/>
          <p:nvPr/>
        </p:nvSpPr>
        <p:spPr>
          <a:xfrm>
            <a:off x="447986" y="1383751"/>
            <a:ext cx="5132126" cy="646331"/>
          </a:xfrm>
          <a:prstGeom prst="rect">
            <a:avLst/>
          </a:prstGeom>
          <a:noFill/>
        </p:spPr>
        <p:txBody>
          <a:bodyPr wrap="square" rtlCol="0">
            <a:spAutoFit/>
          </a:bodyPr>
          <a:lstStyle/>
          <a:p>
            <a:r>
              <a:rPr lang="hu-HU" dirty="0">
                <a:solidFill>
                  <a:srgbClr val="0070C0"/>
                </a:solidFill>
              </a:rPr>
              <a:t>Az egészségnevelés üzenete</a:t>
            </a:r>
          </a:p>
          <a:p>
            <a:endParaRPr lang="hu-HU" dirty="0">
              <a:solidFill>
                <a:srgbClr val="0070C0"/>
              </a:solidFill>
            </a:endParaRPr>
          </a:p>
        </p:txBody>
      </p:sp>
      <p:sp>
        <p:nvSpPr>
          <p:cNvPr id="7" name="Szövegdoboz 6"/>
          <p:cNvSpPr txBox="1"/>
          <p:nvPr/>
        </p:nvSpPr>
        <p:spPr>
          <a:xfrm>
            <a:off x="447986" y="1841201"/>
            <a:ext cx="8280920" cy="3785652"/>
          </a:xfrm>
          <a:prstGeom prst="rect">
            <a:avLst/>
          </a:prstGeom>
          <a:noFill/>
        </p:spPr>
        <p:txBody>
          <a:bodyPr wrap="square" rtlCol="0">
            <a:spAutoFit/>
          </a:bodyPr>
          <a:lstStyle/>
          <a:p>
            <a:pPr marL="285750" indent="-285750" algn="just">
              <a:buFont typeface="Arial" panose="020B0604020202020204" pitchFamily="34" charset="0"/>
              <a:buChar char="•"/>
            </a:pPr>
            <a:r>
              <a:rPr lang="hu-HU" sz="1600" dirty="0"/>
              <a:t>Tudatosítsa a rák korai felismerésének és korai kezelésének előnyeit, és a szűrővizsgálat kulcsszerepét ebben.</a:t>
            </a:r>
          </a:p>
          <a:p>
            <a:pPr algn="just"/>
            <a:r>
              <a:rPr lang="hu-HU" sz="1600" dirty="0"/>
              <a:t> </a:t>
            </a:r>
          </a:p>
          <a:p>
            <a:pPr marL="285750" indent="-285750" algn="just">
              <a:buFont typeface="Arial" panose="020B0604020202020204" pitchFamily="34" charset="0"/>
              <a:buChar char="•"/>
            </a:pPr>
            <a:r>
              <a:rPr lang="hu-HU" sz="1600" dirty="0"/>
              <a:t>Hívja fel a lakosság figyelmét arra, hogy helyben, vagy közelben hol érhetők el a szűrővizsgálatok. Motiválja őket arra, hogy éljenek a felkínált lehetőséggel.</a:t>
            </a:r>
          </a:p>
          <a:p>
            <a:pPr marL="285750" indent="-285750" algn="just">
              <a:buFont typeface="Arial" panose="020B0604020202020204" pitchFamily="34" charset="0"/>
              <a:buChar char="•"/>
            </a:pPr>
            <a:endParaRPr lang="hu-HU" sz="1600" dirty="0"/>
          </a:p>
          <a:p>
            <a:pPr marL="285750" indent="-285750" algn="just">
              <a:buFont typeface="Arial" panose="020B0604020202020204" pitchFamily="34" charset="0"/>
              <a:buChar char="•"/>
            </a:pPr>
            <a:r>
              <a:rPr lang="hu-HU" sz="1600" dirty="0"/>
              <a:t>Ismertesse meg a szűrésre jogosultakkal a szűrővizsgálat folyamatát és az esetleges további, tisztázó vizsgálatok mibenlétét. Adjon tájékoztatást a vizsgálat előnyeiről, korlátairól és esetleges nemkívánatos orvosi és lélektani mellékhatásairól.</a:t>
            </a:r>
          </a:p>
          <a:p>
            <a:pPr marL="285750" indent="-285750" algn="just">
              <a:buFont typeface="Arial" panose="020B0604020202020204" pitchFamily="34" charset="0"/>
              <a:buChar char="•"/>
            </a:pPr>
            <a:endParaRPr lang="hu-HU" sz="1600" dirty="0"/>
          </a:p>
          <a:p>
            <a:pPr marL="285750" indent="-285750" algn="just">
              <a:buFont typeface="Arial" panose="020B0604020202020204" pitchFamily="34" charset="0"/>
              <a:buChar char="•"/>
            </a:pPr>
            <a:r>
              <a:rPr lang="hu-HU" sz="1600" dirty="0"/>
              <a:t>Az üzenet megfogalmazása alkalmazkodjon a célba vett lakosságcsoportokhoz.</a:t>
            </a:r>
          </a:p>
          <a:p>
            <a:pPr algn="just"/>
            <a:endParaRPr lang="hu-HU" sz="1600" dirty="0"/>
          </a:p>
          <a:p>
            <a:pPr marL="285750" indent="-285750" algn="just">
              <a:buFont typeface="Arial" panose="020B0604020202020204" pitchFamily="34" charset="0"/>
              <a:buChar char="•"/>
            </a:pPr>
            <a:r>
              <a:rPr lang="hu-HU" sz="1600" dirty="0"/>
              <a:t>Fordítson különös figyelmet a fokozott mértékben veszélyeztetett, hátrányos helyzetben lévő csoportokra, például a rossz anyagi helyzetben lévőkre, idősekre, etnikai kisebbségekre.</a:t>
            </a:r>
          </a:p>
        </p:txBody>
      </p:sp>
    </p:spTree>
    <p:extLst>
      <p:ext uri="{BB962C8B-B14F-4D97-AF65-F5344CB8AC3E}">
        <p14:creationId xmlns:p14="http://schemas.microsoft.com/office/powerpoint/2010/main" val="550138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1000"/>
                                        <p:tgtEl>
                                          <p:spTgt spid="7">
                                            <p:txEl>
                                              <p:pRg st="6" end="6"/>
                                            </p:txEl>
                                          </p:spTgt>
                                        </p:tgtEl>
                                      </p:cBhvr>
                                    </p:animEffect>
                                    <p:anim calcmode="lin" valueType="num">
                                      <p:cBhvr>
                                        <p:cTn id="2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1000"/>
                                        <p:tgtEl>
                                          <p:spTgt spid="7">
                                            <p:txEl>
                                              <p:pRg st="8" end="8"/>
                                            </p:txEl>
                                          </p:spTgt>
                                        </p:tgtEl>
                                      </p:cBhvr>
                                    </p:animEffect>
                                    <p:anim calcmode="lin" valueType="num">
                                      <p:cBhvr>
                                        <p:cTn id="3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99592" y="1772816"/>
            <a:ext cx="4419600" cy="1440160"/>
          </a:xfrm>
        </p:spPr>
        <p:txBody>
          <a:bodyPr/>
          <a:lstStyle/>
          <a:p>
            <a:r>
              <a:rPr lang="hu-HU" sz="3000" i="1" dirty="0" err="1"/>
              <a:t>KÖSZÖNjük</a:t>
            </a:r>
            <a:r>
              <a:rPr lang="hu-HU" sz="3000" i="1" dirty="0"/>
              <a:t> </a:t>
            </a:r>
            <a:br>
              <a:rPr lang="hu-HU" sz="3000" i="1" dirty="0"/>
            </a:br>
            <a:r>
              <a:rPr lang="hu-HU" sz="3000" i="1" dirty="0"/>
              <a:t>A </a:t>
            </a:r>
            <a:r>
              <a:rPr lang="hu-HU" sz="3000" i="1" dirty="0" err="1"/>
              <a:t>FIGYELMéT</a:t>
            </a:r>
            <a:r>
              <a:rPr lang="hu-HU" sz="3000" i="1" dirty="0"/>
              <a:t>!</a:t>
            </a:r>
          </a:p>
        </p:txBody>
      </p:sp>
    </p:spTree>
    <p:extLst>
      <p:ext uri="{BB962C8B-B14F-4D97-AF65-F5344CB8AC3E}">
        <p14:creationId xmlns:p14="http://schemas.microsoft.com/office/powerpoint/2010/main" val="376552897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084451" cy="864096"/>
          </a:xfrm>
        </p:spPr>
        <p:txBody>
          <a:bodyPr>
            <a:normAutofit/>
          </a:bodyPr>
          <a:lstStyle/>
          <a:p>
            <a:r>
              <a:rPr lang="hu-HU" dirty="0"/>
              <a:t>1. A népegészségügyi célú méhnyakszűrés elméleti háttere</a:t>
            </a:r>
          </a:p>
        </p:txBody>
      </p:sp>
      <p:pic>
        <p:nvPicPr>
          <p:cNvPr id="8" name="Kép 7"/>
          <p:cNvPicPr>
            <a:picLocks noChangeAspect="1"/>
          </p:cNvPicPr>
          <p:nvPr/>
        </p:nvPicPr>
        <p:blipFill>
          <a:blip r:embed="rId2"/>
          <a:stretch>
            <a:fillRect/>
          </a:stretch>
        </p:blipFill>
        <p:spPr>
          <a:xfrm>
            <a:off x="5868144" y="5786728"/>
            <a:ext cx="3182247" cy="934897"/>
          </a:xfrm>
          <a:prstGeom prst="rect">
            <a:avLst/>
          </a:prstGeom>
        </p:spPr>
      </p:pic>
      <p:sp>
        <p:nvSpPr>
          <p:cNvPr id="2" name="Szövegdoboz 1"/>
          <p:cNvSpPr txBox="1"/>
          <p:nvPr/>
        </p:nvSpPr>
        <p:spPr>
          <a:xfrm>
            <a:off x="323528" y="1340769"/>
            <a:ext cx="6336704" cy="646331"/>
          </a:xfrm>
          <a:prstGeom prst="rect">
            <a:avLst/>
          </a:prstGeom>
          <a:noFill/>
        </p:spPr>
        <p:txBody>
          <a:bodyPr wrap="square" rtlCol="0">
            <a:spAutoFit/>
          </a:bodyPr>
          <a:lstStyle/>
          <a:p>
            <a:r>
              <a:rPr lang="hu-HU" dirty="0">
                <a:solidFill>
                  <a:srgbClr val="0070C0"/>
                </a:solidFill>
              </a:rPr>
              <a:t>Szakdolgozói szűrés: Védőnői méhnyakszűrési program</a:t>
            </a:r>
          </a:p>
          <a:p>
            <a:endParaRPr lang="hu-HU" dirty="0">
              <a:solidFill>
                <a:srgbClr val="0070C0"/>
              </a:solidFill>
            </a:endParaRPr>
          </a:p>
        </p:txBody>
      </p:sp>
      <p:sp>
        <p:nvSpPr>
          <p:cNvPr id="3" name="Szövegdoboz 2"/>
          <p:cNvSpPr txBox="1"/>
          <p:nvPr/>
        </p:nvSpPr>
        <p:spPr>
          <a:xfrm>
            <a:off x="447989" y="1888983"/>
            <a:ext cx="8156460" cy="3970318"/>
          </a:xfrm>
          <a:prstGeom prst="rect">
            <a:avLst/>
          </a:prstGeom>
          <a:noFill/>
        </p:spPr>
        <p:txBody>
          <a:bodyPr wrap="square" rtlCol="0">
            <a:spAutoFit/>
          </a:bodyPr>
          <a:lstStyle/>
          <a:p>
            <a:pPr algn="just"/>
            <a:r>
              <a:rPr lang="hu-HU" sz="1400" dirty="0"/>
              <a:t>2008-ban az Állami Számvevőszék vizsgálatot folytatott, hogy „ellenőrizze” a pénzeszközök hasznosulását az onkológiai szűrési programok tekintetében.  Megállapították, hogy „a kitűzött célok nem teljesültek”.</a:t>
            </a:r>
          </a:p>
          <a:p>
            <a:pPr algn="just"/>
            <a:endParaRPr lang="hu-HU" sz="1400" dirty="0"/>
          </a:p>
          <a:p>
            <a:pPr algn="just"/>
            <a:r>
              <a:rPr lang="hu-HU" sz="1400" dirty="0"/>
              <a:t>Jelentésükben azt javasolták az egészségügyi kormányzatnak, hogy „szervezze újra a méhnyakszűrés rendszerét”, tartalmát redukálja a citológiai kenetvételre és annak vizsgálatára, „vigye közelebb az alapellátáshoz”, egyszóval „módszertanát igazítsa a nemzetközi gyakorlathoz”, azaz a szakterület mai állásához. </a:t>
            </a:r>
          </a:p>
          <a:p>
            <a:pPr algn="just"/>
            <a:endParaRPr lang="hu-HU" sz="1400" dirty="0"/>
          </a:p>
          <a:p>
            <a:pPr algn="just"/>
            <a:r>
              <a:rPr lang="hu-HU" sz="1400" dirty="0"/>
              <a:t>A javaslatot megfontolva, 2009-ben bevezetésre került a „szakdolgozói szűrés”, azaz a területi védőnők által vett sejtkenet citológiai vizsgálata, és a nem negatív eredménnyel járó személyek nőgyógyászati szakorvosi vizsgálatra utalása.</a:t>
            </a:r>
          </a:p>
          <a:p>
            <a:pPr algn="just"/>
            <a:endParaRPr lang="hu-HU" sz="1400" dirty="0"/>
          </a:p>
          <a:p>
            <a:pPr algn="just"/>
            <a:r>
              <a:rPr lang="hu-HU" sz="1400" dirty="0"/>
              <a:t>Az ezt követő négy évben, az Országos Tisztifőorvosi Hivatal önkéntesen jelentkező védőnők részvételével „mintaprogramokat” kezdeményezett. A képzés után a területükön munkába álló védőnők alkalmasnak bizonyultak a feladat elvégzésére. A mintaprogramot követően a védőnői méhnyakszűrés országos kiterjesztésre került (Védőnői Méhnyakszűrő Programok: 2010-15. TÁMOP-6.1.3.A.; 2016-jelenleg is EFOP-1.8.1.).</a:t>
            </a:r>
          </a:p>
        </p:txBody>
      </p:sp>
    </p:spTree>
    <p:extLst>
      <p:ext uri="{BB962C8B-B14F-4D97-AF65-F5344CB8AC3E}">
        <p14:creationId xmlns:p14="http://schemas.microsoft.com/office/powerpoint/2010/main" val="3265095681"/>
      </p:ext>
    </p:extLst>
  </p:cSld>
  <p:clrMapOvr>
    <a:masterClrMapping/>
  </p:clrMapOvr>
  <p:transition spd="med">
    <p:pull/>
  </p:transition>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11103</TotalTime>
  <Words>11700</Words>
  <Application>Microsoft Office PowerPoint</Application>
  <PresentationFormat>Diavetítés a képernyőre (4:3 oldalarány)</PresentationFormat>
  <Paragraphs>725</Paragraphs>
  <Slides>85</Slides>
  <Notes>3</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85</vt:i4>
      </vt:variant>
    </vt:vector>
  </HeadingPairs>
  <TitlesOfParts>
    <vt:vector size="89" baseType="lpstr">
      <vt:lpstr>Arial</vt:lpstr>
      <vt:lpstr>Calibri</vt:lpstr>
      <vt:lpstr>Courier New</vt:lpstr>
      <vt:lpstr>Office-téma</vt:lpstr>
      <vt:lpstr>A VÉDŐNŐK FELKÉSZÍTÉSE A NÉPEGÉSZSÉGÜGYI CÉLÚ MÉHNYAKSZŰRÉS LAKOSSÁGI RÉSZVÉTELÉNEK ÖSZTÖNZÉSÉRE </vt:lpstr>
      <vt:lpstr>1. A népegészségügyi célú méhnyakszűrés elméleti háttere</vt:lpstr>
      <vt:lpstr>1. A népegészségügyi célú méhnyakszűrés elméleti háttere</vt:lpstr>
      <vt:lpstr>1. A népegészségügyi célú méhnyakszűrés elméleti háttere</vt:lpstr>
      <vt:lpstr>1. A népegészségügyi célú méhnyakszűrés elméleti háttere</vt:lpstr>
      <vt:lpstr>1. A népegészségügyi célú méhnyakszűrés elméleti háttere</vt:lpstr>
      <vt:lpstr>1. A népegészségügyi célú méhnyakszűrés elméleti háttere</vt:lpstr>
      <vt:lpstr>1. A népegészségügyi célú méhnyakszűrés elméleti háttere</vt:lpstr>
      <vt:lpstr>1. A népegészségügyi célú méhnyakszűrés elméleti háttere</vt:lpstr>
      <vt:lpstr>2. A SZŰRÉS SZAKMAI ÉS SZERVEZÉSI IRÁNYELVEI </vt:lpstr>
      <vt:lpstr>2. A SZŰRÉS SZAKMAI ÉS SZERVEZÉSI IRÁNYELVEI </vt:lpstr>
      <vt:lpstr>2. A SZŰRÉS SZAKMAI ÉS SZERVEZÉSI IRÁNYELVEI </vt:lpstr>
      <vt:lpstr>2. A SZŰRÉS SZAKMAI ÉS SZERVEZÉSI IRÁNYELVEI </vt:lpstr>
      <vt:lpstr>2. A SZŰRÉS SZAKMAI ÉS SZERVEZÉSI IRÁNYELVEI </vt:lpstr>
      <vt:lpstr>2. A SZŰRÉS SZAKMAI ÉS SZERVEZÉSI IRÁNYELVEI </vt:lpstr>
      <vt:lpstr>2. A SZŰRÉS SZAKMAI ÉS SZERVEZÉSI IRÁNYELVEI </vt:lpstr>
      <vt:lpstr>2. A SZŰRÉS SZAKMAI ÉS SZERVEZÉSI IRÁNYELVEI </vt:lpstr>
      <vt:lpstr>2. A SZŰRÉS SZAKMAI ÉS SZERVEZÉSI IRÁNYELVEI </vt:lpstr>
      <vt:lpstr>2. A SZŰRÉS SZAKMAI ÉS SZERVEZÉSI IRÁNYELVEI </vt:lpstr>
      <vt:lpstr>2. A SZŰRÉS SZAKMAI ÉS SZERVEZÉSI IRÁNYELVEI </vt:lpstr>
      <vt:lpstr>2. A SZŰRÉS SZAKMAI ÉS SZERVEZÉSI IRÁNYELVEI </vt:lpstr>
      <vt:lpstr>2. A SZŰRÉS SZAKMAI ÉS SZERVEZÉSI IRÁNYELVEI </vt:lpstr>
      <vt:lpstr>3. A szervezett méhnyakszűrés stratégiája </vt:lpstr>
      <vt:lpstr>3. A szervezett méhnyakszűrés stratégiája </vt:lpstr>
      <vt:lpstr>3. A szervezett méhnyakszűrés stratégiája </vt:lpstr>
      <vt:lpstr>3. A szervezett méhnyakszűrés stratégiája </vt:lpstr>
      <vt:lpstr>3. A szervezett méhnyakszűrés stratégiája </vt:lpstr>
      <vt:lpstr>3. A szervezett méhnyakszűrés stratégiája </vt:lpstr>
      <vt:lpstr>3. A szervezett méhnyakszűrés stratégiája </vt:lpstr>
      <vt:lpstr>3. A szervezett méhnyakszűrés stratégiája </vt:lpstr>
      <vt:lpstr>3. A szervezett méhnyakszűrés stratégiája </vt:lpstr>
      <vt:lpstr>3. A szervezett méhnyakszűrés stratégiája </vt:lpstr>
      <vt:lpstr>3. A szervezett méhnyakszűrés stratégiája </vt:lpstr>
      <vt:lpstr>3. A szervezett méhnyakszűrés stratégiája </vt:lpstr>
      <vt:lpstr>3. A szervezett méhnyakszűrés stratégiája </vt:lpstr>
      <vt:lpstr>3. A szervezett méhnyakszűrés stratégiája </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4. A védőnő szerepe a népegészségügyi célú méhnyakszűrés szervezésében</vt:lpstr>
      <vt:lpstr>5. Nőgyógyászati, onkológia ismeretek</vt:lpstr>
      <vt:lpstr>5. Nőgyógyászati, onkológia ismeretek</vt:lpstr>
      <vt:lpstr>5. Nőgyógyászati, onkológia ismeretek</vt:lpstr>
      <vt:lpstr>5. Nőgyógyászati, onkológia ismeretek</vt:lpstr>
      <vt:lpstr>5. Nőgyógyászati, onkológia ismeretek</vt:lpstr>
      <vt:lpstr>5. Nőgyógyászati, onkológia ismeretek </vt:lpstr>
      <vt:lpstr>5. Nőgyógyászati, onkológia ismeretek </vt:lpstr>
      <vt:lpstr>5. Nőgyógyászati, onkológia ismeretek </vt:lpstr>
      <vt:lpstr>5. Nőgyógyászati, onkológia ismeretek</vt:lpstr>
      <vt:lpstr>5. Nőgyógyászati, onkológia ismeretek</vt:lpstr>
      <vt:lpstr>6. A SZŰRÉS TÁRSADALMI ELFOGADOTTSÁGA, LÉLEKTANI HATÁSAI</vt:lpstr>
      <vt:lpstr>6. A SZŰRÉS TÁRSADALMI ELFOGADOTTSÁGA, LÉLEKTANI HATÁSAI</vt:lpstr>
      <vt:lpstr>6. A SZŰRÉS TÁRSADALMI ELFOGADOTTSÁGA, LÉLEKTANI HATÁSAI</vt:lpstr>
      <vt:lpstr>6. A SZŰRÉS TÁRSADALMI ELFOGADOTTSÁGA, LÉLEKTANI HATÁSAI</vt:lpstr>
      <vt:lpstr>6. A SZŰRÉS TÁRSADALMI ELFOGADOTTSÁGA, LÉLEKTANI HATÁSAI</vt:lpstr>
      <vt:lpstr>6. A SZŰRÉS TÁRSADALMI ELFOGADOTTSÁGA, LÉLEKTANI HATÁSAI</vt:lpstr>
      <vt:lpstr>6. A SZŰRÉS TÁRSADALMI ELFOGADOTTSÁGA, LÉLEKTANI HATÁSAI</vt:lpstr>
      <vt:lpstr>6. A SZŰRÉS TÁRSADALMI ELFOGADOTTSÁGA, LÉLEKTANI HATÁSAI</vt:lpstr>
      <vt:lpstr>6. A SZŰRÉS TÁRSADALMI ELFOGADOTTSÁGA, LÉLEKTANI HATÁSAI</vt:lpstr>
      <vt:lpstr>6. A SZŰRÉS TÁRSADALMI ELFOGADOTTSÁGA, LÉLEKTANI HATÁSAI</vt:lpstr>
      <vt:lpstr>KÖSZÖNjük  A FIGYELMéT!</vt:lpstr>
    </vt:vector>
  </TitlesOfParts>
  <Company>novak.adam@gmail.com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Asdfsdafa dsfasd asdf</dc:title>
  <dc:creator>Ádám Novák</dc:creator>
  <cp:lastModifiedBy>Varbai Marianna</cp:lastModifiedBy>
  <cp:revision>390</cp:revision>
  <cp:lastPrinted>2019-09-17T14:43:51Z</cp:lastPrinted>
  <dcterms:created xsi:type="dcterms:W3CDTF">2014-03-03T11:13:53Z</dcterms:created>
  <dcterms:modified xsi:type="dcterms:W3CDTF">2019-10-08T09:19:56Z</dcterms:modified>
</cp:coreProperties>
</file>